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19"/>
  </p:notesMasterIdLst>
  <p:handoutMasterIdLst>
    <p:handoutMasterId r:id="rId20"/>
  </p:handoutMasterIdLst>
  <p:sldIdLst>
    <p:sldId id="378" r:id="rId5"/>
    <p:sldId id="2145704661" r:id="rId6"/>
    <p:sldId id="2145704775" r:id="rId7"/>
    <p:sldId id="2145704780" r:id="rId8"/>
    <p:sldId id="2145704779" r:id="rId9"/>
    <p:sldId id="2145704787" r:id="rId10"/>
    <p:sldId id="2145704790" r:id="rId11"/>
    <p:sldId id="2145704789" r:id="rId12"/>
    <p:sldId id="2145704788" r:id="rId13"/>
    <p:sldId id="2145704791" r:id="rId14"/>
    <p:sldId id="2145704702" r:id="rId15"/>
    <p:sldId id="2145704687" r:id="rId16"/>
    <p:sldId id="2145704769" r:id="rId17"/>
    <p:sldId id="2145704783" r:id="rId18"/>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2145704661"/>
            <p14:sldId id="2145704775"/>
            <p14:sldId id="2145704780"/>
            <p14:sldId id="2145704779"/>
            <p14:sldId id="2145704787"/>
            <p14:sldId id="2145704790"/>
            <p14:sldId id="2145704789"/>
            <p14:sldId id="2145704788"/>
            <p14:sldId id="2145704791"/>
            <p14:sldId id="2145704702"/>
            <p14:sldId id="2145704687"/>
            <p14:sldId id="2145704769"/>
            <p14:sldId id="2145704783"/>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AB1D33-4176-29ED-1606-606EC6F4A912}" name="Julia Marie Sophie Benekendorff" initials="" userId="S::WN46ET@student.aau.dk::86059d6f-c04d-4d1a-85db-a8ffcfd73fdf" providerId="AD"/>
  <p188:author id="{66171C3B-D4AA-E077-3BF9-21CFD3637443}" name="Zanine Valentina Varela Tourinho Custódio" initials="ZC" userId="S::fq60rb@student.aau.dk::ef43410d-f425-43dd-979e-66464ec18f8b" providerId="AD"/>
  <p188:author id="{3674C744-44CB-8557-6A5B-8C321EC239BA}" name="Chiara Kloknerová" initials="CK" userId="S::ca23el@student.aau.dk::435896f7-f1c1-4c85-a8bc-3aad2bbc86d4" providerId="AD"/>
  <p188:author id="{8D10C96B-3F10-6B74-6647-A92D3D9DE5CF}" name="Sören Kinch-Jensen" initials="SK" userId="S::IC67DK@student.aau.dk::7d2e2390-5dfc-449c-9d19-ad76b7279dc7" providerId="AD"/>
  <p188:author id="{724E25A3-5009-CFD3-6F66-9F1120EFD72F}" name="Emilia Pakulnis" initials="EP" userId="S::wv26uo@student.aau.dk::00352e53-e94f-4615-80ec-0203de40f39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11A52"/>
    <a:srgbClr val="4D4875"/>
    <a:srgbClr val="908CA8"/>
    <a:srgbClr val="FFFFFF"/>
    <a:srgbClr val="59537D"/>
    <a:srgbClr val="6A658A"/>
    <a:srgbClr val="000000"/>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F1D49-63A8-7C41-8D4F-CD2D45431A1C}" v="9" dt="2024-11-28T18:54:53.072"/>
    <p1510:client id="{6BEA9625-F9CB-42B6-8829-0A466DEB0C0B}" v="607" dt="2024-11-28T19:00:49.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16" autoAdjust="0"/>
  </p:normalViewPr>
  <p:slideViewPr>
    <p:cSldViewPr snapToGrid="0">
      <p:cViewPr>
        <p:scale>
          <a:sx n="60" d="100"/>
          <a:sy n="60" d="100"/>
        </p:scale>
        <p:origin x="884" y="-100"/>
      </p:cViewPr>
      <p:guideLst>
        <p:guide orient="horz" pos="2183"/>
        <p:guide pos="3840"/>
      </p:guideLst>
    </p:cSldViewPr>
  </p:slideViewPr>
  <p:notesTextViewPr>
    <p:cViewPr>
      <p:scale>
        <a:sx n="50" d="100"/>
        <a:sy n="50" d="100"/>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11/14/2025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6C42-4E79-C8B0-7F8A-1E8A79004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5C339-01E9-4BEF-4EA5-9FDB25EAB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70037-E1B3-8C2E-54C1-00165390B94A}"/>
              </a:ext>
            </a:extLst>
          </p:cNvPr>
          <p:cNvSpPr>
            <a:spLocks noGrp="1"/>
          </p:cNvSpPr>
          <p:nvPr>
            <p:ph type="body" idx="1"/>
          </p:nvPr>
        </p:nvSpPr>
        <p:spPr/>
        <p:txBody>
          <a:bodyPr/>
          <a:lstStyle/>
          <a:p>
            <a:pPr>
              <a:buClr>
                <a:schemeClr val="bg1"/>
              </a:buClr>
            </a:pPr>
            <a:r>
              <a:rPr lang="en-US" sz="1200" b="0" i="0" kern="1200" dirty="0">
                <a:solidFill>
                  <a:schemeClr val="tx1"/>
                </a:solidFill>
                <a:effectLst/>
                <a:latin typeface="+mn-lt"/>
                <a:ea typeface="+mn-ea"/>
                <a:cs typeface="+mn-cs"/>
              </a:rPr>
              <a:t>LLM failure rate: 335/500 speeches had no topics extracted. Inconsistent topic quality (some too generic, some missing). Language variation lowered accuracy. Procedural speeches produced noise (no meaningful topic). Irregular translations affected topic extraction. Entity inconsistencies (speaker/party not standardized). Reduced usable dataset → smaller, weaker networks. Simplified topic schema (1 primary topic only). Networks depend entirely on LLM </a:t>
            </a:r>
            <a:r>
              <a:rPr lang="en-US" sz="1200" b="0" i="0" kern="1200" dirty="0" err="1">
                <a:solidFill>
                  <a:schemeClr val="tx1"/>
                </a:solidFill>
                <a:effectLst/>
                <a:latin typeface="+mn-lt"/>
                <a:ea typeface="+mn-ea"/>
                <a:cs typeface="+mn-cs"/>
              </a:rPr>
              <a:t>performan</a:t>
            </a: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526F3862-E973-A9A2-777B-F2E5EBA8F1F4}"/>
              </a:ext>
            </a:extLst>
          </p:cNvPr>
          <p:cNvSpPr>
            <a:spLocks noGrp="1"/>
          </p:cNvSpPr>
          <p:nvPr>
            <p:ph type="sldNum" sz="quarter" idx="5"/>
          </p:nvPr>
        </p:nvSpPr>
        <p:spPr/>
        <p:txBody>
          <a:bodyPr/>
          <a:lstStyle/>
          <a:p>
            <a:fld id="{8C896355-3DDC-9949-861F-AD0908BFCC23}" type="slidenum">
              <a:rPr lang="en-US" smtClean="0"/>
              <a:t>10</a:t>
            </a:fld>
            <a:endParaRPr lang="en-US"/>
          </a:p>
        </p:txBody>
      </p:sp>
    </p:spTree>
    <p:extLst>
      <p:ext uri="{BB962C8B-B14F-4D97-AF65-F5344CB8AC3E}">
        <p14:creationId xmlns:p14="http://schemas.microsoft.com/office/powerpoint/2010/main" val="126536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Insights</a:t>
            </a:r>
          </a:p>
          <a:p>
            <a:r>
              <a:rPr lang="en-US" b="1" dirty="0"/>
              <a:t>1️⃣ Debates revolve around a few dominant issue clusters</a:t>
            </a:r>
            <a:endParaRPr lang="en-US" dirty="0"/>
          </a:p>
          <a:p>
            <a:r>
              <a:rPr lang="en-US" dirty="0"/>
              <a:t>Topics like </a:t>
            </a:r>
            <a:r>
              <a:rPr lang="en-US" i="1" dirty="0"/>
              <a:t>Governance, Economy,</a:t>
            </a:r>
            <a:r>
              <a:rPr lang="en-US" dirty="0"/>
              <a:t> and </a:t>
            </a:r>
            <a:r>
              <a:rPr lang="en-US" i="1" dirty="0"/>
              <a:t>Foreign Policy</a:t>
            </a:r>
            <a:r>
              <a:rPr lang="en-US" dirty="0"/>
              <a:t> form the structural core of EU parliamentary discourse, attracting participation across nearly all parties.</a:t>
            </a:r>
          </a:p>
          <a:p>
            <a:r>
              <a:rPr lang="en-US" b="1" dirty="0"/>
              <a:t>2️⃣ Party engagement patterns reveal both polarization and overlap</a:t>
            </a:r>
            <a:endParaRPr lang="en-US" dirty="0"/>
          </a:p>
          <a:p>
            <a:r>
              <a:rPr lang="en-US" dirty="0"/>
              <a:t>Political groups differ in focus — </a:t>
            </a:r>
            <a:r>
              <a:rPr lang="en-US" i="1" dirty="0"/>
              <a:t>Greens/EFA</a:t>
            </a:r>
            <a:r>
              <a:rPr lang="en-US" dirty="0"/>
              <a:t> on environment, </a:t>
            </a:r>
            <a:r>
              <a:rPr lang="en-US" i="1" dirty="0"/>
              <a:t>ECR</a:t>
            </a:r>
            <a:r>
              <a:rPr lang="en-US" dirty="0"/>
              <a:t> on migration — yet share bridge issues such as </a:t>
            </a:r>
            <a:r>
              <a:rPr lang="en-US" i="1" dirty="0"/>
              <a:t>human rights</a:t>
            </a:r>
            <a:r>
              <a:rPr lang="en-US" dirty="0"/>
              <a:t> and </a:t>
            </a:r>
            <a:r>
              <a:rPr lang="en-US" i="1" dirty="0"/>
              <a:t>rule of law</a:t>
            </a:r>
            <a:r>
              <a:rPr lang="en-US" dirty="0"/>
              <a:t> where debates converge.</a:t>
            </a:r>
          </a:p>
          <a:p>
            <a:r>
              <a:rPr lang="en-US" b="1" dirty="0"/>
              <a:t>3️⃣ A few key MEPs act as cross-party connectors</a:t>
            </a:r>
            <a:endParaRPr lang="en-US" dirty="0"/>
          </a:p>
          <a:p>
            <a:r>
              <a:rPr lang="en-US" dirty="0"/>
              <a:t>High-centrality speakers like </a:t>
            </a:r>
            <a:r>
              <a:rPr lang="en-US" i="1" dirty="0" err="1"/>
              <a:t>Ilčić</a:t>
            </a:r>
            <a:r>
              <a:rPr lang="en-US" i="1" dirty="0"/>
              <a:t>, Metsola,</a:t>
            </a:r>
            <a:r>
              <a:rPr lang="en-US" dirty="0"/>
              <a:t> and </a:t>
            </a:r>
            <a:r>
              <a:rPr lang="en-US" i="1" dirty="0" err="1"/>
              <a:t>Dzhambazki</a:t>
            </a:r>
            <a:r>
              <a:rPr lang="en-US" dirty="0"/>
              <a:t> link otherwise separate clusters, shaping how information and themes circulate across ideological lines.</a:t>
            </a:r>
          </a:p>
          <a:p>
            <a:endParaRPr lang="en-US" dirty="0"/>
          </a:p>
          <a:p>
            <a:r>
              <a:rPr lang="en-US" b="1" dirty="0"/>
              <a:t>Limitations</a:t>
            </a:r>
          </a:p>
          <a:p>
            <a:r>
              <a:rPr lang="en-US" b="1" dirty="0"/>
              <a:t>1️⃣ Data and Language Quality Issues</a:t>
            </a:r>
            <a:endParaRPr lang="en-US" dirty="0"/>
          </a:p>
          <a:p>
            <a:r>
              <a:rPr lang="en-US" dirty="0"/>
              <a:t>Multilingual input, uneven translations, and inconsistent entity naming (parties, speakers) introduced noise.</a:t>
            </a:r>
            <a:br>
              <a:rPr lang="en-US" dirty="0"/>
            </a:br>
            <a:r>
              <a:rPr lang="en-US" dirty="0"/>
              <a:t>These inconsistencies led to missing links and weaker cross-party comparability.</a:t>
            </a:r>
          </a:p>
          <a:p>
            <a:r>
              <a:rPr lang="en-US" b="1" dirty="0"/>
              <a:t>2️⃣ Reduced and Biased Dataset</a:t>
            </a:r>
            <a:endParaRPr lang="en-US" dirty="0"/>
          </a:p>
          <a:p>
            <a:r>
              <a:rPr lang="en-US" dirty="0"/>
              <a:t>After cleaning, only ~165 speeches remained—skewed toward longer interventions with richer topic content.</a:t>
            </a:r>
            <a:br>
              <a:rPr lang="en-US" dirty="0"/>
            </a:br>
            <a:r>
              <a:rPr lang="en-US" dirty="0"/>
              <a:t>This limits representativeness and makes centrality measures sensitive to a few highly active MEPs.</a:t>
            </a:r>
          </a:p>
          <a:p>
            <a:r>
              <a:rPr lang="en-US" b="1" dirty="0"/>
              <a:t>3️⃣ Incomplete and Inconsistent LLM Extraction</a:t>
            </a:r>
            <a:endParaRPr lang="en-US" dirty="0"/>
          </a:p>
          <a:p>
            <a:r>
              <a:rPr lang="en-US" dirty="0"/>
              <a:t>Roughly two-thirds of speeches produced no usable topics due to short or procedural content.</a:t>
            </a:r>
            <a:br>
              <a:rPr lang="en-US" dirty="0"/>
            </a:br>
            <a:r>
              <a:rPr lang="en-US" dirty="0"/>
              <a:t>Even among valid outputs, topic quality varied from precise (“banking regulation”) to overly broad (“policy”), reducing network reliability.</a:t>
            </a:r>
          </a:p>
          <a:p>
            <a:endParaRPr lang="en-US" dirty="0"/>
          </a:p>
          <a:p>
            <a:endParaRPr lang="en-US" dirty="0"/>
          </a:p>
          <a:p>
            <a:r>
              <a:rPr lang="en-US" b="1" dirty="0"/>
              <a:t>Enhancements</a:t>
            </a:r>
          </a:p>
          <a:p>
            <a:r>
              <a:rPr lang="en-US" b="1" dirty="0"/>
              <a:t>1️⃣ Extend the scope over multiple years</a:t>
            </a:r>
            <a:endParaRPr lang="en-US" dirty="0"/>
          </a:p>
          <a:p>
            <a:r>
              <a:rPr lang="en-US" dirty="0"/>
              <a:t>Include debates from additional parliamentary sessions to trace how political themes, alliances, and network structures evolve over time.</a:t>
            </a:r>
          </a:p>
          <a:p>
            <a:r>
              <a:rPr lang="en-US" b="1" dirty="0"/>
              <a:t>2️⃣ Add sentiment and stance analysis</a:t>
            </a:r>
            <a:endParaRPr lang="en-US" dirty="0"/>
          </a:p>
          <a:p>
            <a:r>
              <a:rPr lang="en-US" dirty="0"/>
              <a:t>Classify whether parties and speakers express support, opposition, or neutrality toward each topic to move from </a:t>
            </a:r>
            <a:r>
              <a:rPr lang="en-US" i="1" dirty="0"/>
              <a:t>what</a:t>
            </a:r>
            <a:r>
              <a:rPr lang="en-US" dirty="0"/>
              <a:t> is discussed to </a:t>
            </a:r>
            <a:r>
              <a:rPr lang="en-US" i="1" dirty="0"/>
              <a:t>how</a:t>
            </a:r>
            <a:r>
              <a:rPr lang="en-US" dirty="0"/>
              <a:t> it is discussed.</a:t>
            </a:r>
          </a:p>
          <a:p>
            <a:r>
              <a:rPr lang="en-US" b="1" dirty="0"/>
              <a:t>3️⃣ Scale the pipeline to the full EU debates dataset</a:t>
            </a:r>
            <a:endParaRPr lang="en-US" dirty="0"/>
          </a:p>
          <a:p>
            <a:r>
              <a:rPr lang="en-US" dirty="0"/>
              <a:t>Apply the LLM-based extraction to all available speeches to validate results, uncover rare themes, and strengthen the robustness of network insights.</a:t>
            </a:r>
          </a:p>
          <a:p>
            <a:endParaRPr lang="en-US" b="1" dirty="0"/>
          </a:p>
          <a:p>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896355-3DDC-9949-861F-AD0908BFCC23}" type="slidenum">
              <a:rPr lang="en-US" smtClean="0"/>
              <a:t>11</a:t>
            </a:fld>
            <a:endParaRPr lang="en-US"/>
          </a:p>
        </p:txBody>
      </p:sp>
    </p:spTree>
    <p:extLst>
      <p:ext uri="{BB962C8B-B14F-4D97-AF65-F5344CB8AC3E}">
        <p14:creationId xmlns:p14="http://schemas.microsoft.com/office/powerpoint/2010/main" val="176160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8CCC0-022F-C931-7A85-083F48197A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1AC380-A52F-62B4-D3BC-8ACD80713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52494-FCCE-CE4F-2452-54F01BC3FE27}"/>
              </a:ext>
            </a:extLst>
          </p:cNvPr>
          <p:cNvSpPr>
            <a:spLocks noGrp="1"/>
          </p:cNvSpPr>
          <p:nvPr>
            <p:ph type="body" idx="1"/>
          </p:nvPr>
        </p:nvSpPr>
        <p:spPr/>
        <p:txBody>
          <a:bodyPr/>
          <a:lstStyle/>
          <a:p>
            <a:endParaRPr lang="en-US" b="0" dirty="0">
              <a:highlight>
                <a:srgbClr val="00FFFF"/>
              </a:highlight>
            </a:endParaRPr>
          </a:p>
        </p:txBody>
      </p:sp>
      <p:sp>
        <p:nvSpPr>
          <p:cNvPr id="4" name="Slide Number Placeholder 3">
            <a:extLst>
              <a:ext uri="{FF2B5EF4-FFF2-40B4-BE49-F238E27FC236}">
                <a16:creationId xmlns:a16="http://schemas.microsoft.com/office/drawing/2014/main" id="{9295D59F-ED19-3CD4-D13E-5F097DBA79EC}"/>
              </a:ext>
            </a:extLst>
          </p:cNvPr>
          <p:cNvSpPr>
            <a:spLocks noGrp="1"/>
          </p:cNvSpPr>
          <p:nvPr>
            <p:ph type="sldNum" sz="quarter" idx="5"/>
          </p:nvPr>
        </p:nvSpPr>
        <p:spPr/>
        <p:txBody>
          <a:bodyPr/>
          <a:lstStyle/>
          <a:p>
            <a:fld id="{8C896355-3DDC-9949-861F-AD0908BFCC23}" type="slidenum">
              <a:rPr lang="en-US" smtClean="0"/>
              <a:t>12</a:t>
            </a:fld>
            <a:endParaRPr lang="en-US"/>
          </a:p>
        </p:txBody>
      </p:sp>
    </p:spTree>
    <p:extLst>
      <p:ext uri="{BB962C8B-B14F-4D97-AF65-F5344CB8AC3E}">
        <p14:creationId xmlns:p14="http://schemas.microsoft.com/office/powerpoint/2010/main" val="387223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3728-1029-D00B-FA40-941F18BA2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83EF2-7221-69D8-708F-D49997AB0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9D31F-1AB1-2A5F-B431-83AF03769276}"/>
              </a:ext>
            </a:extLst>
          </p:cNvPr>
          <p:cNvSpPr>
            <a:spLocks noGrp="1"/>
          </p:cNvSpPr>
          <p:nvPr>
            <p:ph type="body" idx="1"/>
          </p:nvPr>
        </p:nvSpPr>
        <p:spPr/>
        <p:txBody>
          <a:bodyPr/>
          <a:lstStyle/>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B4D01390-09BD-786F-4A6A-B506BB8A3553}"/>
              </a:ext>
            </a:extLst>
          </p:cNvPr>
          <p:cNvSpPr>
            <a:spLocks noGrp="1"/>
          </p:cNvSpPr>
          <p:nvPr>
            <p:ph type="sldNum" sz="quarter" idx="5"/>
          </p:nvPr>
        </p:nvSpPr>
        <p:spPr/>
        <p:txBody>
          <a:bodyPr/>
          <a:lstStyle/>
          <a:p>
            <a:fld id="{8C896355-3DDC-9949-861F-AD0908BFCC23}" type="slidenum">
              <a:rPr lang="en-US" smtClean="0"/>
              <a:t>14</a:t>
            </a:fld>
            <a:endParaRPr lang="en-US"/>
          </a:p>
        </p:txBody>
      </p:sp>
    </p:spTree>
    <p:extLst>
      <p:ext uri="{BB962C8B-B14F-4D97-AF65-F5344CB8AC3E}">
        <p14:creationId xmlns:p14="http://schemas.microsoft.com/office/powerpoint/2010/main" val="355682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bg1"/>
              </a:buClr>
            </a:pPr>
            <a:endParaRPr lang="en-US" sz="1200" dirty="0">
              <a:latin typeface="Arial (Body)"/>
              <a:cs typeface="Arial" panose="020B0604020202020204" pitchFamily="34" charset="0"/>
            </a:endParaRPr>
          </a:p>
        </p:txBody>
      </p:sp>
      <p:sp>
        <p:nvSpPr>
          <p:cNvPr id="4" name="Slide Number Placeholder 3"/>
          <p:cNvSpPr>
            <a:spLocks noGrp="1"/>
          </p:cNvSpPr>
          <p:nvPr>
            <p:ph type="sldNum" sz="quarter" idx="5"/>
          </p:nvPr>
        </p:nvSpPr>
        <p:spPr/>
        <p:txBody>
          <a:bodyPr/>
          <a:lstStyle/>
          <a:p>
            <a:fld id="{8C896355-3DDC-9949-861F-AD0908BFCC23}" type="slidenum">
              <a:rPr lang="en-US" smtClean="0"/>
              <a:t>2</a:t>
            </a:fld>
            <a:endParaRPr lang="en-US"/>
          </a:p>
        </p:txBody>
      </p:sp>
    </p:spTree>
    <p:extLst>
      <p:ext uri="{BB962C8B-B14F-4D97-AF65-F5344CB8AC3E}">
        <p14:creationId xmlns:p14="http://schemas.microsoft.com/office/powerpoint/2010/main" val="283792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75FE3-F0F8-EA5C-AE3F-8505D17C6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0104D1-D0BB-C5AC-2B47-1858D0D54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BE6E0-8979-4C17-AD0B-3605A27593EE}"/>
              </a:ext>
            </a:extLst>
          </p:cNvPr>
          <p:cNvSpPr>
            <a:spLocks noGrp="1"/>
          </p:cNvSpPr>
          <p:nvPr>
            <p:ph type="body" idx="1"/>
          </p:nvPr>
        </p:nvSpPr>
        <p:spPr/>
        <p:txBody>
          <a:bodyPr/>
          <a:lstStyle/>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DC0946EA-4780-ED43-D771-2F0E0E85AE54}"/>
              </a:ext>
            </a:extLst>
          </p:cNvPr>
          <p:cNvSpPr>
            <a:spLocks noGrp="1"/>
          </p:cNvSpPr>
          <p:nvPr>
            <p:ph type="sldNum" sz="quarter" idx="5"/>
          </p:nvPr>
        </p:nvSpPr>
        <p:spPr/>
        <p:txBody>
          <a:bodyPr/>
          <a:lstStyle/>
          <a:p>
            <a:fld id="{8C896355-3DDC-9949-861F-AD0908BFCC23}" type="slidenum">
              <a:rPr lang="en-US" smtClean="0"/>
              <a:t>3</a:t>
            </a:fld>
            <a:endParaRPr lang="en-US"/>
          </a:p>
        </p:txBody>
      </p:sp>
    </p:spTree>
    <p:extLst>
      <p:ext uri="{BB962C8B-B14F-4D97-AF65-F5344CB8AC3E}">
        <p14:creationId xmlns:p14="http://schemas.microsoft.com/office/powerpoint/2010/main" val="344045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D8239-CC7B-D880-A420-F6E4B207E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00D1D-DE53-0FFB-8A13-419B2F975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ABA3F-6BF9-5404-456D-EFDAEC40280F}"/>
              </a:ext>
            </a:extLst>
          </p:cNvPr>
          <p:cNvSpPr>
            <a:spLocks noGrp="1"/>
          </p:cNvSpPr>
          <p:nvPr>
            <p:ph type="body" idx="1"/>
          </p:nvPr>
        </p:nvSpPr>
        <p:spPr/>
        <p:txBody>
          <a:bodyPr/>
          <a:lstStyle/>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7F4BCB4C-0E2E-952F-62DB-8A34F4D5E6F5}"/>
              </a:ext>
            </a:extLst>
          </p:cNvPr>
          <p:cNvSpPr>
            <a:spLocks noGrp="1"/>
          </p:cNvSpPr>
          <p:nvPr>
            <p:ph type="sldNum" sz="quarter" idx="5"/>
          </p:nvPr>
        </p:nvSpPr>
        <p:spPr/>
        <p:txBody>
          <a:bodyPr/>
          <a:lstStyle/>
          <a:p>
            <a:fld id="{8C896355-3DDC-9949-861F-AD0908BFCC23}" type="slidenum">
              <a:rPr lang="en-US" smtClean="0"/>
              <a:t>4</a:t>
            </a:fld>
            <a:endParaRPr lang="en-US"/>
          </a:p>
        </p:txBody>
      </p:sp>
    </p:spTree>
    <p:extLst>
      <p:ext uri="{BB962C8B-B14F-4D97-AF65-F5344CB8AC3E}">
        <p14:creationId xmlns:p14="http://schemas.microsoft.com/office/powerpoint/2010/main" val="74201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0D384-EC19-D44B-303D-DBCA5A250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7F0BD-7E1D-4A3B-8BC8-1E67517ED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CBBEC-5D54-ACF8-6CDB-F506C646F875}"/>
              </a:ext>
            </a:extLst>
          </p:cNvPr>
          <p:cNvSpPr>
            <a:spLocks noGrp="1"/>
          </p:cNvSpPr>
          <p:nvPr>
            <p:ph type="body" idx="1"/>
          </p:nvPr>
        </p:nvSpPr>
        <p:spPr/>
        <p:txBody>
          <a:bodyPr/>
          <a:lstStyle/>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30428CB2-C4BC-1C46-7D90-31D429526EB6}"/>
              </a:ext>
            </a:extLst>
          </p:cNvPr>
          <p:cNvSpPr>
            <a:spLocks noGrp="1"/>
          </p:cNvSpPr>
          <p:nvPr>
            <p:ph type="sldNum" sz="quarter" idx="5"/>
          </p:nvPr>
        </p:nvSpPr>
        <p:spPr/>
        <p:txBody>
          <a:bodyPr/>
          <a:lstStyle/>
          <a:p>
            <a:fld id="{8C896355-3DDC-9949-861F-AD0908BFCC23}" type="slidenum">
              <a:rPr lang="en-US" smtClean="0"/>
              <a:t>5</a:t>
            </a:fld>
            <a:endParaRPr lang="en-US"/>
          </a:p>
        </p:txBody>
      </p:sp>
    </p:spTree>
    <p:extLst>
      <p:ext uri="{BB962C8B-B14F-4D97-AF65-F5344CB8AC3E}">
        <p14:creationId xmlns:p14="http://schemas.microsoft.com/office/powerpoint/2010/main" val="83393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F5B7D-81FB-E4F7-992D-E2599A07F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DF63C-2CDB-866B-D811-BD399C7CB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CDDAD-DB00-7599-3367-F630D862665F}"/>
              </a:ext>
            </a:extLst>
          </p:cNvPr>
          <p:cNvSpPr>
            <a:spLocks noGrp="1"/>
          </p:cNvSpPr>
          <p:nvPr>
            <p:ph type="body" idx="1"/>
          </p:nvPr>
        </p:nvSpPr>
        <p:spPr/>
        <p:txBody>
          <a:bodyPr/>
          <a:lstStyle/>
          <a:p>
            <a:r>
              <a:rPr lang="en-US" sz="1200" b="0" kern="1200" dirty="0">
                <a:solidFill>
                  <a:schemeClr val="tx1"/>
                </a:solidFill>
                <a:effectLst/>
                <a:latin typeface="+mn-lt"/>
                <a:ea typeface="+mn-ea"/>
                <a:cs typeface="+mn-cs"/>
              </a:rPr>
              <a:t>The Party → Speaker → Topic Cluster knowledge graph reveals how political communication flows inside the European Parliament. It shows which parties are most active, which speakers dominate the thematic landscape, and which high-level issues drive the majority of debates. It also highlights structural bridges between political camps and identifies central themes shaping the EU political agenda.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82203498-4637-7EB8-A1A5-0AD7450123EC}"/>
              </a:ext>
            </a:extLst>
          </p:cNvPr>
          <p:cNvSpPr>
            <a:spLocks noGrp="1"/>
          </p:cNvSpPr>
          <p:nvPr>
            <p:ph type="sldNum" sz="quarter" idx="5"/>
          </p:nvPr>
        </p:nvSpPr>
        <p:spPr/>
        <p:txBody>
          <a:bodyPr/>
          <a:lstStyle/>
          <a:p>
            <a:fld id="{8C896355-3DDC-9949-861F-AD0908BFCC23}" type="slidenum">
              <a:rPr lang="en-US" smtClean="0"/>
              <a:t>6</a:t>
            </a:fld>
            <a:endParaRPr lang="en-US"/>
          </a:p>
        </p:txBody>
      </p:sp>
    </p:spTree>
    <p:extLst>
      <p:ext uri="{BB962C8B-B14F-4D97-AF65-F5344CB8AC3E}">
        <p14:creationId xmlns:p14="http://schemas.microsoft.com/office/powerpoint/2010/main" val="22055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162A4-919E-848E-D54F-581B77BE9D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4E277-6999-C451-E888-74F4F9521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745D1-A90F-0645-04D0-594979CAA6D5}"/>
              </a:ext>
            </a:extLst>
          </p:cNvPr>
          <p:cNvSpPr>
            <a:spLocks noGrp="1"/>
          </p:cNvSpPr>
          <p:nvPr>
            <p:ph type="body" idx="1"/>
          </p:nvPr>
        </p:nvSpPr>
        <p:spPr/>
        <p:txBody>
          <a:bodyPr/>
          <a:lstStyle/>
          <a:p>
            <a:r>
              <a:rPr lang="en-US" sz="1200" b="0" kern="1200" dirty="0">
                <a:solidFill>
                  <a:schemeClr val="tx1"/>
                </a:solidFill>
                <a:effectLst/>
                <a:latin typeface="+mn-lt"/>
                <a:ea typeface="+mn-ea"/>
                <a:cs typeface="+mn-cs"/>
              </a:rPr>
              <a:t>Centrality analysis reveals clear structural patterns in the speaker–topic cluster network.</a:t>
            </a:r>
          </a:p>
          <a:p>
            <a:r>
              <a:rPr lang="en-US" sz="1200" b="0" kern="1200" dirty="0">
                <a:solidFill>
                  <a:schemeClr val="tx1"/>
                </a:solidFill>
                <a:effectLst/>
                <a:latin typeface="+mn-lt"/>
                <a:ea typeface="+mn-ea"/>
                <a:cs typeface="+mn-cs"/>
              </a:rPr>
              <a:t>Degree and weighted degree show that Ladislav </a:t>
            </a:r>
            <a:r>
              <a:rPr lang="en-US" sz="1200" b="0" kern="1200" dirty="0" err="1">
                <a:solidFill>
                  <a:schemeClr val="tx1"/>
                </a:solidFill>
                <a:effectLst/>
                <a:latin typeface="+mn-lt"/>
                <a:ea typeface="+mn-ea"/>
                <a:cs typeface="+mn-cs"/>
              </a:rPr>
              <a:t>Ilčić</a:t>
            </a:r>
            <a:r>
              <a:rPr lang="en-US" sz="1200" b="0" kern="1200" dirty="0">
                <a:solidFill>
                  <a:schemeClr val="tx1"/>
                </a:solidFill>
                <a:effectLst/>
                <a:latin typeface="+mn-lt"/>
                <a:ea typeface="+mn-ea"/>
                <a:cs typeface="+mn-cs"/>
              </a:rPr>
              <a:t>, Othmar Karas and Roberta Metsola are the most active and broadly connected speakers, engaging across multiple thematic clusters.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Among topics, EU Governance &amp; Rule of Law, Economy, Foreign Policy, and Social Rights emerge as the most widely discussed clusters.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Betweenness centrality identifies </a:t>
            </a:r>
            <a:r>
              <a:rPr lang="en-US" sz="1200" b="0" kern="1200" dirty="0" err="1">
                <a:solidFill>
                  <a:schemeClr val="tx1"/>
                </a:solidFill>
                <a:effectLst/>
                <a:latin typeface="+mn-lt"/>
                <a:ea typeface="+mn-ea"/>
                <a:cs typeface="+mn-cs"/>
              </a:rPr>
              <a:t>Ilčić</a:t>
            </a:r>
            <a:r>
              <a:rPr lang="en-US" sz="1200" b="0" kern="1200" dirty="0">
                <a:solidFill>
                  <a:schemeClr val="tx1"/>
                </a:solidFill>
                <a:effectLst/>
                <a:latin typeface="+mn-lt"/>
                <a:ea typeface="+mn-ea"/>
                <a:cs typeface="+mn-cs"/>
              </a:rPr>
              <a:t> and Angel </a:t>
            </a:r>
            <a:r>
              <a:rPr lang="en-US" sz="1200" b="0" kern="1200" dirty="0" err="1">
                <a:solidFill>
                  <a:schemeClr val="tx1"/>
                </a:solidFill>
                <a:effectLst/>
                <a:latin typeface="+mn-lt"/>
                <a:ea typeface="+mn-ea"/>
                <a:cs typeface="+mn-cs"/>
              </a:rPr>
              <a:t>Dzhambazki</a:t>
            </a:r>
            <a:r>
              <a:rPr lang="en-US" sz="1200" b="0" kern="1200" dirty="0">
                <a:solidFill>
                  <a:schemeClr val="tx1"/>
                </a:solidFill>
                <a:effectLst/>
                <a:latin typeface="+mn-lt"/>
                <a:ea typeface="+mn-ea"/>
                <a:cs typeface="+mn-cs"/>
              </a:rPr>
              <a:t> as key bridges in the debate space, connecting otherwise separate thematic clusters.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On the thematic side, Governance, Social Rights, and Foreign Policy act as major structural “hinge” topics linking various issue arenas.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Finally, closeness centrality highlights </a:t>
            </a:r>
            <a:r>
              <a:rPr lang="en-US" sz="1200" b="0" kern="1200" dirty="0" err="1">
                <a:solidFill>
                  <a:schemeClr val="tx1"/>
                </a:solidFill>
                <a:effectLst/>
                <a:latin typeface="+mn-lt"/>
                <a:ea typeface="+mn-ea"/>
                <a:cs typeface="+mn-cs"/>
              </a:rPr>
              <a:t>Ilčić</a:t>
            </a:r>
            <a:r>
              <a:rPr lang="en-US" sz="1200" b="0" kern="1200" dirty="0">
                <a:solidFill>
                  <a:schemeClr val="tx1"/>
                </a:solidFill>
                <a:effectLst/>
                <a:latin typeface="+mn-lt"/>
                <a:ea typeface="+mn-ea"/>
                <a:cs typeface="+mn-cs"/>
              </a:rPr>
              <a:t>, Metsola and Madison as globally central speakers with efficient reach across the network. Thematically, Governance, Foreign Policy, Social Rights and Economy are closest to all other clusters, underlining their centrality in European Parliamentary discourse.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Together, these measures show that a small set of MEPs and core issue clusters dominate and structure the 2023 EP debate network.</a:t>
            </a:r>
          </a:p>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0D1ED438-0BB6-05F9-39FA-46D821ED0D60}"/>
              </a:ext>
            </a:extLst>
          </p:cNvPr>
          <p:cNvSpPr>
            <a:spLocks noGrp="1"/>
          </p:cNvSpPr>
          <p:nvPr>
            <p:ph type="sldNum" sz="quarter" idx="5"/>
          </p:nvPr>
        </p:nvSpPr>
        <p:spPr/>
        <p:txBody>
          <a:bodyPr/>
          <a:lstStyle/>
          <a:p>
            <a:fld id="{8C896355-3DDC-9949-861F-AD0908BFCC23}" type="slidenum">
              <a:rPr lang="en-US" smtClean="0"/>
              <a:t>7</a:t>
            </a:fld>
            <a:endParaRPr lang="en-US"/>
          </a:p>
        </p:txBody>
      </p:sp>
    </p:spTree>
    <p:extLst>
      <p:ext uri="{BB962C8B-B14F-4D97-AF65-F5344CB8AC3E}">
        <p14:creationId xmlns:p14="http://schemas.microsoft.com/office/powerpoint/2010/main" val="216321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2514-C9D1-31C7-DBC5-5E2AEB836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0760D-3B97-CFD5-3D7A-F88E7666D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E76A4-19EC-1A43-F1A8-2178291F4309}"/>
              </a:ext>
            </a:extLst>
          </p:cNvPr>
          <p:cNvSpPr>
            <a:spLocks noGrp="1"/>
          </p:cNvSpPr>
          <p:nvPr>
            <p:ph type="body" idx="1"/>
          </p:nvPr>
        </p:nvSpPr>
        <p:spPr/>
        <p:txBody>
          <a:bodyPr/>
          <a:lstStyle/>
          <a:p>
            <a:r>
              <a:rPr lang="en-US" sz="1200" b="0" kern="1200" dirty="0">
                <a:solidFill>
                  <a:schemeClr val="tx1"/>
                </a:solidFill>
                <a:effectLst/>
                <a:latin typeface="+mn-lt"/>
                <a:ea typeface="+mn-ea"/>
                <a:cs typeface="+mn-cs"/>
              </a:rPr>
              <a:t>* S&amp;D is the most central party across all measures — the most connected (degree), most influential bridge (betweenness), and closest to the entire debate structure (closeness)</a:t>
            </a:r>
          </a:p>
          <a:p>
            <a:r>
              <a:rPr lang="en-US" sz="1200" b="0" kern="1200" dirty="0">
                <a:solidFill>
                  <a:schemeClr val="tx1"/>
                </a:solidFill>
                <a:effectLst/>
                <a:latin typeface="+mn-lt"/>
                <a:ea typeface="+mn-ea"/>
                <a:cs typeface="+mn-cs"/>
              </a:rPr>
              <a:t>* Non-attached members (N/A), PPE, and ECR also play significant structural roles, though with different profiles (e.g., volume vs. connectivity).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On the thematic side:</a:t>
            </a:r>
          </a:p>
          <a:p>
            <a:r>
              <a:rPr lang="en-US" sz="1200" b="0" kern="1200" dirty="0">
                <a:solidFill>
                  <a:schemeClr val="tx1"/>
                </a:solidFill>
                <a:effectLst/>
                <a:latin typeface="+mn-lt"/>
                <a:ea typeface="+mn-ea"/>
                <a:cs typeface="+mn-cs"/>
              </a:rPr>
              <a:t>* EU Governance &amp; Rule of Law, Economy &amp; Competitiveness, Human Rights, and Foreign Policy consistently appear as the central hubs of debate, scoring highly on degree, weighted degree, betweenness, and closeness.</a:t>
            </a:r>
          </a:p>
          <a:p>
            <a:r>
              <a:rPr lang="en-US" sz="1200" b="0" kern="1200" dirty="0">
                <a:solidFill>
                  <a:schemeClr val="tx1"/>
                </a:solidFill>
                <a:effectLst/>
                <a:latin typeface="+mn-lt"/>
                <a:ea typeface="+mn-ea"/>
                <a:cs typeface="+mn-cs"/>
              </a:rPr>
              <a:t>* These issues form the backbone of the 2023 European Parliament agenda, serving both as high-volume topics and as conceptual bridges between political party groups.</a:t>
            </a:r>
          </a:p>
          <a:p>
            <a:r>
              <a:rPr lang="en-US" sz="1200" b="0" kern="1200" dirty="0">
                <a:solidFill>
                  <a:schemeClr val="tx1"/>
                </a:solidFill>
                <a:effectLst/>
                <a:latin typeface="+mn-lt"/>
                <a:ea typeface="+mn-ea"/>
                <a:cs typeface="+mn-cs"/>
              </a:rPr>
              <a:t>The combination of high-connectivity clusters and active/broker parties creates a network structure where a few key actors and themes dominate and organize parliamentary discourse.</a:t>
            </a:r>
          </a:p>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296DA212-29D7-D8BB-2CC5-93EA72EA53F8}"/>
              </a:ext>
            </a:extLst>
          </p:cNvPr>
          <p:cNvSpPr>
            <a:spLocks noGrp="1"/>
          </p:cNvSpPr>
          <p:nvPr>
            <p:ph type="sldNum" sz="quarter" idx="5"/>
          </p:nvPr>
        </p:nvSpPr>
        <p:spPr/>
        <p:txBody>
          <a:bodyPr/>
          <a:lstStyle/>
          <a:p>
            <a:fld id="{8C896355-3DDC-9949-861F-AD0908BFCC23}" type="slidenum">
              <a:rPr lang="en-US" smtClean="0"/>
              <a:t>8</a:t>
            </a:fld>
            <a:endParaRPr lang="en-US"/>
          </a:p>
        </p:txBody>
      </p:sp>
    </p:spTree>
    <p:extLst>
      <p:ext uri="{BB962C8B-B14F-4D97-AF65-F5344CB8AC3E}">
        <p14:creationId xmlns:p14="http://schemas.microsoft.com/office/powerpoint/2010/main" val="2290876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8539B-E5D6-5665-4E2E-13E3B8B69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4C09D-51B4-D755-6AF3-E1E02A23E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B3125-E145-23F4-729B-8F60DC07515F}"/>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across all four centrality measures — degree, strength, betweenness, and closeness — Ladislav </a:t>
            </a:r>
            <a:r>
              <a:rPr lang="en-US" sz="1200" b="1" kern="1200" dirty="0" err="1">
                <a:solidFill>
                  <a:schemeClr val="tx1"/>
                </a:solidFill>
                <a:effectLst/>
                <a:latin typeface="+mn-lt"/>
                <a:ea typeface="+mn-ea"/>
                <a:cs typeface="+mn-cs"/>
              </a:rPr>
              <a:t>Ilčić</a:t>
            </a:r>
            <a:r>
              <a:rPr lang="en-US" sz="1200" b="1" kern="1200" dirty="0">
                <a:solidFill>
                  <a:schemeClr val="tx1"/>
                </a:solidFill>
                <a:effectLst/>
                <a:latin typeface="+mn-lt"/>
                <a:ea typeface="+mn-ea"/>
                <a:cs typeface="+mn-cs"/>
              </a:rPr>
              <a:t> is consistently the most central and influential speaker in the network.</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means </a:t>
            </a:r>
            <a:r>
              <a:rPr lang="en-US" sz="1200" b="0" kern="1200" dirty="0" err="1">
                <a:solidFill>
                  <a:schemeClr val="tx1"/>
                </a:solidFill>
                <a:effectLst/>
                <a:latin typeface="+mn-lt"/>
                <a:ea typeface="+mn-ea"/>
                <a:cs typeface="+mn-cs"/>
              </a:rPr>
              <a:t>Ilčić</a:t>
            </a:r>
            <a:r>
              <a:rPr lang="en-US" sz="1200" b="0" kern="1200" dirty="0">
                <a:solidFill>
                  <a:schemeClr val="tx1"/>
                </a:solidFill>
                <a:effectLst/>
                <a:latin typeface="+mn-lt"/>
                <a:ea typeface="+mn-ea"/>
                <a:cs typeface="+mn-cs"/>
              </a:rPr>
              <a:t> is:</a:t>
            </a:r>
          </a:p>
          <a:p>
            <a:r>
              <a:rPr lang="en-US" sz="1200" b="0" kern="1200" dirty="0">
                <a:solidFill>
                  <a:schemeClr val="tx1"/>
                </a:solidFill>
                <a:effectLst/>
                <a:latin typeface="+mn-lt"/>
                <a:ea typeface="+mn-ea"/>
                <a:cs typeface="+mn-cs"/>
              </a:rPr>
              <a:t>* the most connected (degree)</a:t>
            </a:r>
          </a:p>
          <a:p>
            <a:r>
              <a:rPr lang="en-US" sz="1200" b="0" kern="1200" dirty="0">
                <a:solidFill>
                  <a:schemeClr val="tx1"/>
                </a:solidFill>
                <a:effectLst/>
                <a:latin typeface="+mn-lt"/>
                <a:ea typeface="+mn-ea"/>
                <a:cs typeface="+mn-cs"/>
              </a:rPr>
              <a:t>* the most active in shared-topic discussions (strength)</a:t>
            </a:r>
          </a:p>
          <a:p>
            <a:r>
              <a:rPr lang="en-US" sz="1200" b="0" kern="1200" dirty="0">
                <a:solidFill>
                  <a:schemeClr val="tx1"/>
                </a:solidFill>
                <a:effectLst/>
                <a:latin typeface="+mn-lt"/>
                <a:ea typeface="+mn-ea"/>
                <a:cs typeface="+mn-cs"/>
              </a:rPr>
              <a:t>* the key bridge connecting different groups (betweenness)</a:t>
            </a:r>
          </a:p>
          <a:p>
            <a:r>
              <a:rPr lang="en-US" sz="1200" b="0" kern="1200" dirty="0">
                <a:solidFill>
                  <a:schemeClr val="tx1"/>
                </a:solidFill>
                <a:effectLst/>
                <a:latin typeface="+mn-lt"/>
                <a:ea typeface="+mn-ea"/>
                <a:cs typeface="+mn-cs"/>
              </a:rPr>
              <a:t>* the most globally accessible in the speaker discourse space (closeness)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Other highly central speakers include:</a:t>
            </a:r>
          </a:p>
          <a:p>
            <a:r>
              <a:rPr lang="en-US" sz="1200" b="0" kern="1200" dirty="0">
                <a:solidFill>
                  <a:schemeClr val="tx1"/>
                </a:solidFill>
                <a:effectLst/>
                <a:latin typeface="+mn-lt"/>
                <a:ea typeface="+mn-ea"/>
                <a:cs typeface="+mn-cs"/>
              </a:rPr>
              <a:t>* Janusz Wojciechowski</a:t>
            </a:r>
          </a:p>
          <a:p>
            <a:r>
              <a:rPr lang="en-US" sz="1200" b="0" kern="1200" dirty="0">
                <a:solidFill>
                  <a:schemeClr val="tx1"/>
                </a:solidFill>
                <a:effectLst/>
                <a:latin typeface="+mn-lt"/>
                <a:ea typeface="+mn-ea"/>
                <a:cs typeface="+mn-cs"/>
              </a:rPr>
              <a:t>* Gunnar Beck</a:t>
            </a:r>
          </a:p>
          <a:p>
            <a:r>
              <a:rPr lang="en-US" sz="1200" b="0" kern="1200" dirty="0">
                <a:solidFill>
                  <a:schemeClr val="tx1"/>
                </a:solidFill>
                <a:effectLst/>
                <a:latin typeface="+mn-lt"/>
                <a:ea typeface="+mn-ea"/>
                <a:cs typeface="+mn-cs"/>
              </a:rPr>
              <a:t>* Roberta Metsola</a:t>
            </a:r>
          </a:p>
          <a:p>
            <a:r>
              <a:rPr lang="en-US" sz="1200" b="0" kern="1200" dirty="0">
                <a:solidFill>
                  <a:schemeClr val="tx1"/>
                </a:solidFill>
                <a:effectLst/>
                <a:latin typeface="+mn-lt"/>
                <a:ea typeface="+mn-ea"/>
                <a:cs typeface="+mn-cs"/>
              </a:rPr>
              <a:t>* Jaak Madison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These speakers collectively form the core of the European Parliament’s 2023–24 debate structure, acting either as generalists, hubs, or bridges.</a:t>
            </a:r>
          </a:p>
          <a:p>
            <a:pPr>
              <a:buClr>
                <a:schemeClr val="bg1"/>
              </a:buClr>
            </a:pPr>
            <a:endParaRPr lang="en-US" sz="1200" dirty="0">
              <a:latin typeface="Arial (Body)"/>
              <a:cs typeface="Arial" panose="020B0604020202020204" pitchFamily="34" charset="0"/>
            </a:endParaRPr>
          </a:p>
        </p:txBody>
      </p:sp>
      <p:sp>
        <p:nvSpPr>
          <p:cNvPr id="4" name="Slide Number Placeholder 3">
            <a:extLst>
              <a:ext uri="{FF2B5EF4-FFF2-40B4-BE49-F238E27FC236}">
                <a16:creationId xmlns:a16="http://schemas.microsoft.com/office/drawing/2014/main" id="{B01325FB-5239-804F-9327-C0AF8771B1DD}"/>
              </a:ext>
            </a:extLst>
          </p:cNvPr>
          <p:cNvSpPr>
            <a:spLocks noGrp="1"/>
          </p:cNvSpPr>
          <p:nvPr>
            <p:ph type="sldNum" sz="quarter" idx="5"/>
          </p:nvPr>
        </p:nvSpPr>
        <p:spPr/>
        <p:txBody>
          <a:bodyPr/>
          <a:lstStyle/>
          <a:p>
            <a:fld id="{8C896355-3DDC-9949-861F-AD0908BFCC23}" type="slidenum">
              <a:rPr lang="en-US" smtClean="0"/>
              <a:t>9</a:t>
            </a:fld>
            <a:endParaRPr lang="en-US"/>
          </a:p>
        </p:txBody>
      </p:sp>
    </p:spTree>
    <p:extLst>
      <p:ext uri="{BB962C8B-B14F-4D97-AF65-F5344CB8AC3E}">
        <p14:creationId xmlns:p14="http://schemas.microsoft.com/office/powerpoint/2010/main" val="210207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798591" y="1253595"/>
            <a:ext cx="10173155" cy="369332"/>
          </a:xfrm>
          <a:prstGeom prst="rect">
            <a:avLst/>
          </a:prstGeom>
        </p:spPr>
        <p:txBody>
          <a:bodyPr wrap="square" lIns="0" rtlCol="0">
            <a:spAutoFit/>
          </a:bodyPr>
          <a:lstStyle/>
          <a:p>
            <a:pPr rtl="0"/>
            <a:r>
              <a:rPr lang="en-gb">
                <a:solidFill>
                  <a:srgbClr val="DF6752"/>
                </a:solidFill>
                <a:latin typeface="+mn-lt"/>
              </a:rPr>
              <a:t>- REMEMBER TO DELETE THIS SLIDE BEFORE YOU FINISH YOUR PRESENTATION</a:t>
            </a:r>
            <a:endParaRPr lang="da-DK">
              <a:solidFill>
                <a:srgbClr val="DF6752"/>
              </a:solidFill>
              <a:latin typeface="+mn-lt"/>
            </a:endParaRPr>
          </a:p>
        </p:txBody>
      </p:sp>
      <p:sp>
        <p:nvSpPr>
          <p:cNvPr id="23" name="Text Box 48"/>
          <p:cNvSpPr txBox="1">
            <a:spLocks noChangeArrowheads="1"/>
          </p:cNvSpPr>
          <p:nvPr userDrawn="1"/>
        </p:nvSpPr>
        <p:spPr bwMode="auto">
          <a:xfrm>
            <a:off x="766763"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a:effectLst/>
                <a:latin typeface="+mn-lt"/>
                <a:ea typeface="Calibri" panose="020F0502020204030204" pitchFamily="34" charset="0"/>
                <a:cs typeface="Times New Roman" panose="02020603050405020304" pitchFamily="18" charset="0"/>
              </a:rPr>
              <a:t>You can also download the templates at: </a:t>
            </a:r>
            <a:r>
              <a:rPr lang="en-gb" sz="900" b="0">
                <a:effectLst/>
                <a:latin typeface="+mn-lt"/>
                <a:ea typeface="Calibri" panose="020F0502020204030204" pitchFamily="34" charset="0"/>
                <a:cs typeface="Times New Roman" panose="02020603050405020304" pitchFamily="18" charset="0"/>
                <a:hlinkClick r:id="rId2"/>
              </a:rPr>
              <a:t>www.design.aau.dk/skabeloner/powerpoint</a:t>
            </a:r>
            <a:r>
              <a:rPr lang="en-gb" sz="900" b="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mn-lt"/>
                <a:ea typeface="+mn-ea"/>
                <a:cs typeface="Arial" panose="020B0604020202020204" pitchFamily="34" charset="0"/>
              </a:rPr>
              <a:t>FONTS</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In PowerPoint presentations we use AAU’s secondary font Arial.</a:t>
            </a:r>
          </a:p>
          <a:p>
            <a:pPr rtl="0">
              <a:lnSpc>
                <a:spcPct val="115000"/>
              </a:lnSpc>
              <a:spcAft>
                <a:spcPts val="1000"/>
              </a:spcAft>
            </a:pPr>
            <a:endParaRPr lang="da-DK" sz="900" b="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397256"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mn-lt"/>
                <a:ea typeface="+mn-ea"/>
                <a:cs typeface="Arial" panose="020B0604020202020204" pitchFamily="34" charset="0"/>
              </a:rPr>
              <a:t>Insert </a:t>
            </a:r>
            <a:r>
              <a:rPr lang="en-gb" sz="900" kern="1200" noProof="1">
                <a:solidFill>
                  <a:schemeClr val="tx1"/>
                </a:solidFill>
                <a:latin typeface="+mn-lt"/>
                <a:ea typeface="+mn-ea"/>
                <a:cs typeface="Arial" panose="020B0604020202020204" pitchFamily="34" charset="0"/>
              </a:rPr>
              <a:t>and click </a:t>
            </a:r>
            <a:r>
              <a:rPr lang="en-gb" sz="900" b="1" kern="1200" noProof="1">
                <a:solidFill>
                  <a:schemeClr val="tx1"/>
                </a:solidFill>
                <a:latin typeface="+mn-lt"/>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823191"/>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27" name="Text Box 48"/>
          <p:cNvSpPr txBox="1">
            <a:spLocks noChangeArrowheads="1"/>
          </p:cNvSpPr>
          <p:nvPr userDrawn="1"/>
        </p:nvSpPr>
        <p:spPr bwMode="auto">
          <a:xfrm>
            <a:off x="3557551"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mn-lt"/>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en-gb" sz="900" b="1" kern="1200" noProof="1">
                <a:solidFill>
                  <a:schemeClr val="tx1"/>
                </a:solidFill>
                <a:latin typeface="+mn-lt"/>
                <a:ea typeface="+mn-ea"/>
                <a:cs typeface="Arial" panose="020B0604020202020204" pitchFamily="34" charset="0"/>
              </a:rPr>
              <a:t>1. </a:t>
            </a:r>
            <a:r>
              <a:rPr lang="en-gb" sz="900" kern="1200" noProof="1">
                <a:solidFill>
                  <a:schemeClr val="tx1"/>
                </a:solidFill>
                <a:latin typeface="+mn-lt"/>
                <a:ea typeface="+mn-ea"/>
                <a:cs typeface="Arial" panose="020B0604020202020204" pitchFamily="34" charset="0"/>
              </a:rPr>
              <a:t>Click </a:t>
            </a:r>
            <a:r>
              <a:rPr lang="en-gb" sz="900" b="1" kern="1200" noProof="1">
                <a:solidFill>
                  <a:schemeClr val="tx1"/>
                </a:solidFill>
                <a:latin typeface="+mn-lt"/>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mn-lt"/>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mn-lt"/>
                <a:ea typeface="+mn-ea"/>
                <a:cs typeface="Arial" panose="020B0604020202020204" pitchFamily="34" charset="0"/>
              </a:rPr>
              <a:t> </a:t>
            </a:r>
            <a:r>
              <a:rPr lang="en-gb" sz="900" b="0" kern="1200" noProof="1">
                <a:solidFill>
                  <a:schemeClr val="tx1"/>
                </a:solidFill>
                <a:latin typeface="+mn-lt"/>
                <a:ea typeface="+mn-ea"/>
                <a:cs typeface="Arial" panose="020B0604020202020204" pitchFamily="34" charset="0"/>
              </a:rPr>
              <a:t>To view gridlines and guides: </a:t>
            </a:r>
            <a:endParaRPr lang="da-DK" sz="900" b="0" kern="12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1.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2.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Gridlines </a:t>
            </a:r>
            <a:r>
              <a:rPr lang="en-gb" sz="900" b="0" kern="1200" noProof="1">
                <a:solidFill>
                  <a:schemeClr val="tx1"/>
                </a:solidFill>
                <a:latin typeface="+mn-lt"/>
                <a:ea typeface="+mn-ea"/>
                <a:cs typeface="Arial" panose="020B0604020202020204" pitchFamily="34" charset="0"/>
              </a:rPr>
              <a:t>and/or </a:t>
            </a:r>
            <a:r>
              <a:rPr lang="en-gb" sz="900" b="1" kern="1200" noProof="1">
                <a:solidFill>
                  <a:schemeClr val="tx1"/>
                </a:solidFill>
                <a:latin typeface="+mn-lt"/>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mn-lt"/>
                <a:ea typeface="+mn-ea"/>
                <a:cs typeface="Arial" panose="020B0604020202020204" pitchFamily="34" charset="0"/>
              </a:rPr>
              <a:t>Quick tip: </a:t>
            </a:r>
            <a:r>
              <a:rPr lang="en-gb" sz="900" b="0" kern="1200" noProof="1">
                <a:solidFill>
                  <a:srgbClr val="DF6752"/>
                </a:solidFill>
                <a:latin typeface="+mn-lt"/>
                <a:ea typeface="+mn-ea"/>
                <a:cs typeface="Arial" panose="020B0604020202020204" pitchFamily="34" charset="0"/>
              </a:rPr>
              <a:t>Press </a:t>
            </a:r>
            <a:r>
              <a:rPr lang="en-gb" sz="900" b="1" kern="1200" noProof="1">
                <a:solidFill>
                  <a:srgbClr val="DF6752"/>
                </a:solidFill>
                <a:latin typeface="+mn-lt"/>
                <a:ea typeface="+mn-ea"/>
                <a:cs typeface="Arial" panose="020B0604020202020204" pitchFamily="34" charset="0"/>
              </a:rPr>
              <a:t>Alt + F9 </a:t>
            </a:r>
            <a:r>
              <a:rPr lang="en-gb" sz="900" b="0" kern="1200" noProof="1">
                <a:solidFill>
                  <a:srgbClr val="DF6752"/>
                </a:solidFill>
                <a:latin typeface="+mn-lt"/>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792163" y="657225"/>
            <a:ext cx="6096000" cy="1200329"/>
          </a:xfrm>
          <a:prstGeom prst="rect">
            <a:avLst/>
          </a:prstGeom>
        </p:spPr>
        <p:txBody>
          <a:bodyPr lIns="0" rtlCol="0">
            <a:spAutoFit/>
          </a:bodyPr>
          <a:lstStyle/>
          <a:p>
            <a:pPr rtl="0"/>
            <a:r>
              <a:rPr lang="en-gb" sz="3600" b="1" spc="300">
                <a:latin typeface="+mn-lt"/>
              </a:rPr>
              <a:t>USER GUIDE</a:t>
            </a:r>
            <a:br>
              <a:rPr lang="en-US" sz="3600" b="1" spc="300">
                <a:latin typeface="+mn-lt"/>
              </a:rPr>
            </a:br>
            <a:endParaRPr lang="da-DK" sz="3600" b="1" spc="300">
              <a:latin typeface="+mn-lt"/>
            </a:endParaRPr>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6719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a:t>Indsæt </a:t>
            </a:r>
            <a:r>
              <a:rPr lang="da-DK" err="1"/>
              <a:t>bullets</a:t>
            </a:r>
            <a:endParaRPr lang="da-DK"/>
          </a:p>
          <a:p>
            <a:pPr lvl="0"/>
            <a:endParaRPr lang="da-DK"/>
          </a:p>
          <a:p>
            <a:pPr lvl="0"/>
            <a:endParaRPr lang="da-DK"/>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INSERT POWERPOINT- OR NAME OF DEPARTMENT</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AALBORG UNIVERSITY</a:t>
            </a:r>
            <a:br>
              <a:rPr lang="en-US"/>
            </a:br>
            <a:r>
              <a:rPr lang="en-US"/>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a:t>INSERT NAME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a:t>BREAK</a:t>
            </a:r>
            <a:br>
              <a:rPr lang="en-US"/>
            </a:br>
            <a:r>
              <a:rPr lang="en-US"/>
              <a:t>HEADLINE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a:t>CLICK TO EDIT </a:t>
            </a:r>
            <a:br>
              <a:rPr lang="en-US"/>
            </a:br>
            <a:r>
              <a:rPr lang="en-US"/>
              <a:t>TITLE</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err="1"/>
              <a:t>Insert</a:t>
            </a:r>
            <a:r>
              <a:rPr lang="da-DK"/>
              <a:t> </a:t>
            </a:r>
            <a:r>
              <a:rPr lang="da-DK" err="1"/>
              <a:t>bullets</a:t>
            </a:r>
            <a:endParaRPr lang="da-DK"/>
          </a:p>
        </p:txBody>
      </p:sp>
      <p:sp>
        <p:nvSpPr>
          <p:cNvPr id="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INSERT POWERPOINT- OR NAME OF DEPARTMENT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baseline="0">
                <a:latin typeface="+mn-lt"/>
              </a:defRPr>
            </a:lvl1pPr>
          </a:lstStyle>
          <a:p>
            <a:r>
              <a:rPr lang="en-US"/>
              <a:t>CLICK TO EDIT</a:t>
            </a:r>
            <a:br>
              <a:rPr lang="en-US"/>
            </a:br>
            <a:r>
              <a:rPr lang="en-US"/>
              <a:t>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err="1"/>
              <a:t>Insert</a:t>
            </a:r>
            <a:r>
              <a:rPr lang="da-DK"/>
              <a:t> </a:t>
            </a:r>
            <a:r>
              <a:rPr lang="da-DK" err="1"/>
              <a:t>bullets</a:t>
            </a:r>
            <a:endParaRPr lang="da-DK"/>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INSERT POWERPOINT- OR NAME OF DEPARTMENT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a:t>CLICK TO EDIT</a:t>
            </a:r>
            <a:br>
              <a:rPr lang="en-US"/>
            </a:br>
            <a:r>
              <a:rPr lang="en-US"/>
              <a:t>TITLE</a:t>
            </a:r>
          </a:p>
        </p:txBody>
      </p:sp>
      <p:sp>
        <p:nvSpPr>
          <p:cNvPr id="11" name="Pladsholder til diagram 10"/>
          <p:cNvSpPr>
            <a:spLocks noGrp="1"/>
          </p:cNvSpPr>
          <p:nvPr>
            <p:ph type="chart" sz="quarter" idx="12"/>
          </p:nvPr>
        </p:nvSpPr>
        <p:spPr>
          <a:xfrm>
            <a:off x="6888163" y="2205037"/>
            <a:ext cx="4732337" cy="3572737"/>
          </a:xfrm>
        </p:spPr>
        <p:txBody>
          <a:bodyPr/>
          <a:lstStyle/>
          <a:p>
            <a:r>
              <a:rPr lang="da-DK"/>
              <a:t>Klik på ikonet for at tilføje et diagram</a:t>
            </a:r>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err="1"/>
              <a:t>Insert</a:t>
            </a:r>
            <a:r>
              <a:rPr lang="da-DK"/>
              <a:t> </a:t>
            </a:r>
            <a:r>
              <a:rPr lang="da-DK" err="1"/>
              <a:t>bullets</a:t>
            </a:r>
            <a:endParaRPr lang="da-DK"/>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INSERT POWERPOINT- OR NAME OF DEPARTMENT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baseline="0">
                <a:latin typeface="+mn-lt"/>
              </a:defRPr>
            </a:lvl1pPr>
          </a:lstStyle>
          <a:p>
            <a:r>
              <a:rPr lang="en-US"/>
              <a:t>CLICK TO EDIT</a:t>
            </a:r>
            <a:br>
              <a:rPr lang="en-US"/>
            </a:br>
            <a:r>
              <a:rPr lang="en-US"/>
              <a:t>TITLE</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err="1"/>
              <a:t>Insert</a:t>
            </a:r>
            <a:r>
              <a:rPr lang="da-DK"/>
              <a:t> </a:t>
            </a:r>
            <a:r>
              <a:rPr lang="da-DK" err="1"/>
              <a:t>bullets</a:t>
            </a:r>
            <a:endParaRPr lang="da-DK"/>
          </a:p>
          <a:p>
            <a:pPr lvl="0"/>
            <a:endParaRPr lang="da-DK"/>
          </a:p>
          <a:p>
            <a:pPr lvl="0"/>
            <a:endParaRPr lang="da-DK"/>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a:t>INSERT POWERPOINT- OR NAME OF DEPARTMENT</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baseline="0">
                <a:solidFill>
                  <a:schemeClr val="bg1"/>
                </a:solidFill>
                <a:latin typeface="+mn-lt"/>
              </a:defRPr>
            </a:lvl1pPr>
          </a:lstStyle>
          <a:p>
            <a:r>
              <a:rPr lang="en-US"/>
              <a:t>CLICK TO EDIT</a:t>
            </a:r>
            <a:br>
              <a:rPr lang="en-US"/>
            </a:br>
            <a:r>
              <a:rPr lang="en-US"/>
              <a:t>TITLE</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err="1"/>
              <a:t>Insert</a:t>
            </a:r>
            <a:r>
              <a:rPr lang="da-DK"/>
              <a:t> </a:t>
            </a:r>
            <a:r>
              <a:rPr lang="da-DK" err="1"/>
              <a:t>bullets</a:t>
            </a:r>
            <a:endParaRPr lang="da-DK"/>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a:t>INSERT POWERPOINT- OR NAME OF DEPARTMENT</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baseline="0">
                <a:solidFill>
                  <a:schemeClr val="bg1"/>
                </a:solidFill>
                <a:latin typeface="+mn-lt"/>
              </a:defRPr>
            </a:lvl1pPr>
          </a:lstStyle>
          <a:p>
            <a:r>
              <a:rPr lang="en-US"/>
              <a:t>CLICK TO EDIT</a:t>
            </a:r>
            <a:br>
              <a:rPr lang="en-US"/>
            </a:br>
            <a:r>
              <a:rPr lang="en-US"/>
              <a:t>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err="1"/>
              <a:t>Insert</a:t>
            </a:r>
            <a:r>
              <a:rPr lang="da-DK"/>
              <a:t> </a:t>
            </a:r>
            <a:r>
              <a:rPr lang="da-DK" err="1"/>
              <a:t>bullets</a:t>
            </a:r>
            <a:endParaRPr lang="da-DK"/>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a:t>INSERT POWERPOINT- OR NAME OF DEPARTMENT</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82" name="Заголовок 1"/>
          <p:cNvSpPr txBox="1">
            <a:spLocks/>
          </p:cNvSpPr>
          <p:nvPr userDrawn="1"/>
        </p:nvSpPr>
        <p:spPr>
          <a:xfrm>
            <a:off x="10207074"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a:latin typeface="+mn-lt"/>
              </a:rPr>
              <a:t>PAGE</a:t>
            </a:r>
          </a:p>
          <a:p>
            <a:pPr algn="r"/>
            <a:fld id="{B7B554CF-BBF7-4941-9FD0-458D21B824E3}" type="slidenum">
              <a:rPr lang="en-US" sz="600" b="1" spc="200" baseline="0" smtClean="0">
                <a:latin typeface="+mn-lt"/>
              </a:rPr>
              <a:t>‹#›</a:t>
            </a:fld>
            <a:endParaRPr lang="en-US" sz="600" b="1" spc="200" baseline="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7147" y="6338917"/>
            <a:ext cx="1002543" cy="265095"/>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6"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emf"/><Relationship Id="rId5" Type="http://schemas.openxmlformats.org/officeDocument/2006/relationships/slide" Target="slide2.xml"/><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5.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4.xml"/><Relationship Id="rId5" Type="http://schemas.openxmlformats.org/officeDocument/2006/relationships/tags" Target="../tags/tag5.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a:xfrm>
            <a:off x="2441575" y="2226129"/>
            <a:ext cx="7341129" cy="1486683"/>
          </a:xfrm>
        </p:spPr>
        <p:txBody>
          <a:bodyPr/>
          <a:lstStyle/>
          <a:p>
            <a:pPr fontAlgn="base"/>
            <a:r>
              <a:rPr lang="en-US" sz="3200" b="1" i="0" dirty="0">
                <a:solidFill>
                  <a:srgbClr val="000000"/>
                </a:solidFill>
                <a:effectLst/>
                <a:highlight>
                  <a:srgbClr val="FFFFFF"/>
                </a:highlight>
              </a:rPr>
              <a:t>LLM enabled Network Analysis of EU Debates</a:t>
            </a:r>
            <a:br>
              <a:rPr lang="en-US" b="1" i="0" dirty="0">
                <a:solidFill>
                  <a:srgbClr val="000000"/>
                </a:solidFill>
                <a:effectLst/>
                <a:highlight>
                  <a:srgbClr val="FFFFFF"/>
                </a:highlight>
              </a:rPr>
            </a:br>
            <a:r>
              <a:rPr lang="en-US" sz="2000" b="0" i="0" dirty="0">
                <a:solidFill>
                  <a:srgbClr val="000000"/>
                </a:solidFill>
                <a:effectLst/>
                <a:highlight>
                  <a:srgbClr val="FFFFFF"/>
                </a:highlight>
              </a:rPr>
              <a:t>14.11.2025</a:t>
            </a:r>
          </a:p>
        </p:txBody>
      </p:sp>
      <p:sp>
        <p:nvSpPr>
          <p:cNvPr id="7" name="Pladsholder til tekst 6"/>
          <p:cNvSpPr>
            <a:spLocks noGrp="1"/>
          </p:cNvSpPr>
          <p:nvPr>
            <p:ph type="body" sz="quarter" idx="12"/>
          </p:nvPr>
        </p:nvSpPr>
        <p:spPr>
          <a:xfrm>
            <a:off x="2441575" y="3827463"/>
            <a:ext cx="7341129" cy="694050"/>
          </a:xfrm>
        </p:spPr>
        <p:txBody>
          <a:bodyPr/>
          <a:lstStyle/>
          <a:p>
            <a:r>
              <a:rPr lang="da-DK" sz="1600" dirty="0">
                <a:latin typeface="+mn-lt"/>
              </a:rPr>
              <a:t>Faraiba Farnan Tabinda, </a:t>
            </a:r>
            <a:r>
              <a:rPr lang="en-US" sz="1600" dirty="0"/>
              <a:t>Melika Shokri</a:t>
            </a:r>
            <a:r>
              <a:rPr lang="da-DK" sz="1600" dirty="0">
                <a:latin typeface="+mn-lt"/>
              </a:rPr>
              <a:t>, Sören Kinch-Jensen</a:t>
            </a:r>
          </a:p>
        </p:txBody>
      </p:sp>
      <p:pic>
        <p:nvPicPr>
          <p:cNvPr id="2" name="Billed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290" y="5768340"/>
            <a:ext cx="683837" cy="800590"/>
          </a:xfrm>
          <a:prstGeom prst="rect">
            <a:avLst/>
          </a:prstGeom>
        </p:spPr>
      </p:pic>
    </p:spTree>
    <p:extLst>
      <p:ext uri="{BB962C8B-B14F-4D97-AF65-F5344CB8AC3E}">
        <p14:creationId xmlns:p14="http://schemas.microsoft.com/office/powerpoint/2010/main" val="229067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C02A0-0A75-5A99-3B7B-EDA4C3D58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A0B4C-1529-3D49-02E1-48BD4EAFE869}"/>
              </a:ext>
            </a:extLst>
          </p:cNvPr>
          <p:cNvSpPr>
            <a:spLocks noGrp="1"/>
          </p:cNvSpPr>
          <p:nvPr>
            <p:ph type="title"/>
          </p:nvPr>
        </p:nvSpPr>
        <p:spPr>
          <a:xfrm>
            <a:off x="566630" y="657226"/>
            <a:ext cx="11173613" cy="736145"/>
          </a:xfrm>
        </p:spPr>
        <p:txBody>
          <a:bodyPr/>
          <a:lstStyle/>
          <a:p>
            <a:r>
              <a:rPr lang="en-US" sz="3200" dirty="0"/>
              <a:t>Key limitations of our analysis</a:t>
            </a:r>
          </a:p>
        </p:txBody>
      </p:sp>
      <p:sp>
        <p:nvSpPr>
          <p:cNvPr id="4" name="Text Placeholder 3">
            <a:extLst>
              <a:ext uri="{FF2B5EF4-FFF2-40B4-BE49-F238E27FC236}">
                <a16:creationId xmlns:a16="http://schemas.microsoft.com/office/drawing/2014/main" id="{AB05449B-9131-0766-2397-B0111671270A}"/>
              </a:ext>
            </a:extLst>
          </p:cNvPr>
          <p:cNvSpPr>
            <a:spLocks noGrp="1"/>
          </p:cNvSpPr>
          <p:nvPr>
            <p:ph type="body" sz="quarter" idx="13"/>
          </p:nvPr>
        </p:nvSpPr>
        <p:spPr>
          <a:xfrm>
            <a:off x="480357" y="78100"/>
            <a:ext cx="2344388" cy="282204"/>
          </a:xfrm>
        </p:spPr>
        <p:txBody>
          <a:bodyPr/>
          <a:lstStyle/>
          <a:p>
            <a:r>
              <a:rPr lang="en-US" dirty="0">
                <a:latin typeface="Arial (Body)"/>
                <a:cs typeface="Arial" panose="020B0604020202020204" pitchFamily="34" charset="0"/>
              </a:rPr>
              <a:t>Limitations</a:t>
            </a:r>
            <a:endParaRPr lang="en-US" dirty="0"/>
          </a:p>
        </p:txBody>
      </p:sp>
      <p:graphicFrame>
        <p:nvGraphicFramePr>
          <p:cNvPr id="47" name="Tabelle 4">
            <a:extLst>
              <a:ext uri="{FF2B5EF4-FFF2-40B4-BE49-F238E27FC236}">
                <a16:creationId xmlns:a16="http://schemas.microsoft.com/office/drawing/2014/main" id="{D7638C71-99CC-5672-0B5C-AFA60E9E0F4A}"/>
              </a:ext>
            </a:extLst>
          </p:cNvPr>
          <p:cNvGraphicFramePr>
            <a:graphicFrameLocks noGrp="1"/>
          </p:cNvGraphicFramePr>
          <p:nvPr>
            <p:extLst>
              <p:ext uri="{D42A27DB-BD31-4B8C-83A1-F6EECF244321}">
                <p14:modId xmlns:p14="http://schemas.microsoft.com/office/powerpoint/2010/main" val="1323030438"/>
              </p:ext>
            </p:extLst>
          </p:nvPr>
        </p:nvGraphicFramePr>
        <p:xfrm>
          <a:off x="3528078" y="1466851"/>
          <a:ext cx="7412972" cy="4976940"/>
        </p:xfrm>
        <a:graphic>
          <a:graphicData uri="http://schemas.openxmlformats.org/drawingml/2006/table">
            <a:tbl>
              <a:tblPr firstRow="1" bandRow="1">
                <a:tableStyleId>{5C22544A-7EE6-4342-B048-85BDC9FD1C3A}</a:tableStyleId>
              </a:tblPr>
              <a:tblGrid>
                <a:gridCol w="242857">
                  <a:extLst>
                    <a:ext uri="{9D8B030D-6E8A-4147-A177-3AD203B41FA5}">
                      <a16:colId xmlns:a16="http://schemas.microsoft.com/office/drawing/2014/main" val="2032620310"/>
                    </a:ext>
                  </a:extLst>
                </a:gridCol>
                <a:gridCol w="7170115">
                  <a:extLst>
                    <a:ext uri="{9D8B030D-6E8A-4147-A177-3AD203B41FA5}">
                      <a16:colId xmlns:a16="http://schemas.microsoft.com/office/drawing/2014/main" val="1282342009"/>
                    </a:ext>
                  </a:extLst>
                </a:gridCol>
              </a:tblGrid>
              <a:tr h="520340">
                <a:tc>
                  <a:txBody>
                    <a:bodyPr/>
                    <a:lstStyle/>
                    <a:p>
                      <a:endParaRPr lang="de-DE" sz="2400" b="1" dirty="0">
                        <a:solidFill>
                          <a:schemeClr val="tx1"/>
                        </a:solidFill>
                        <a:latin typeface="Arial" panose="020B0604020202020204" pitchFamily="34" charset="0"/>
                        <a:cs typeface="Arial" panose="020B0604020202020204" pitchFamily="34" charset="0"/>
                      </a:endParaRPr>
                    </a:p>
                  </a:txBody>
                  <a:tcP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de-DE" sz="1800" b="1" dirty="0" err="1">
                          <a:solidFill>
                            <a:schemeClr val="tx1"/>
                          </a:solidFill>
                          <a:latin typeface="Arial" panose="020B0604020202020204" pitchFamily="34" charset="0"/>
                          <a:cs typeface="Arial" panose="020B0604020202020204" pitchFamily="34" charset="0"/>
                        </a:rPr>
                        <a:t>Limitations</a:t>
                      </a:r>
                      <a:endParaRPr lang="de-DE" sz="1800" b="1" dirty="0">
                        <a:solidFill>
                          <a:schemeClr val="tx1"/>
                        </a:solidFill>
                        <a:latin typeface="Arial" panose="020B0604020202020204" pitchFamily="34" charset="0"/>
                        <a:cs typeface="Arial" panose="020B0604020202020204" pitchFamily="34" charset="0"/>
                      </a:endParaRPr>
                    </a:p>
                  </a:txBody>
                  <a:tcP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6593448"/>
                  </a:ext>
                </a:extLst>
              </a:tr>
              <a:tr h="557075">
                <a:tc>
                  <a:txBody>
                    <a:bodyPr/>
                    <a:lstStyle/>
                    <a:p>
                      <a:endParaRPr lang="de-DE" sz="2000" b="0" dirty="0">
                        <a:solidFill>
                          <a:schemeClr val="tx1"/>
                        </a:solidFill>
                        <a:latin typeface="Arial" panose="020B0604020202020204" pitchFamily="34" charset="0"/>
                        <a:cs typeface="Arial" panose="020B0604020202020204" pitchFamily="34" charset="0"/>
                      </a:endParaRPr>
                    </a:p>
                  </a:txBody>
                  <a:tcPr>
                    <a:lnL w="12700" cmpd="sng">
                      <a:noFill/>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600" dirty="0"/>
                        <a:t>High LLM failure rate: 335/500 speeches had no topics extracted.</a:t>
                      </a:r>
                    </a:p>
                  </a:txBody>
                  <a:tcPr marL="82772" marR="82772" marT="41386" marB="41386"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0203962"/>
                  </a:ext>
                </a:extLst>
              </a:tr>
              <a:tr h="557075">
                <a:tc>
                  <a:txBody>
                    <a:bodyPr/>
                    <a:lstStyle/>
                    <a:p>
                      <a:pPr marL="914359" marR="0" lvl="2"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1">
                        <a:buNone/>
                      </a:pPr>
                      <a:r>
                        <a:rPr lang="en-US" sz="1600" dirty="0"/>
                        <a:t>Inconsistent topic quality (some too generic, some missing).</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0728097"/>
                  </a:ext>
                </a:extLst>
              </a:tr>
              <a:tr h="557075">
                <a:tc>
                  <a: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2">
                        <a:buNone/>
                      </a:pPr>
                      <a:r>
                        <a:rPr lang="en-US" sz="1600" dirty="0"/>
                        <a:t>Language variation lowered accuracy.</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56188422"/>
                  </a:ext>
                </a:extLst>
              </a:tr>
              <a:tr h="557075">
                <a:tc>
                  <a: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2">
                        <a:buNone/>
                      </a:pPr>
                      <a:r>
                        <a:rPr lang="en-US" sz="1600" dirty="0"/>
                        <a:t>Procedural speeches produced noise (no meaningful topic).</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1842791"/>
                  </a:ext>
                </a:extLst>
              </a:tr>
              <a:tr h="557075">
                <a:tc>
                  <a: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2">
                        <a:buNone/>
                      </a:pPr>
                      <a:r>
                        <a:rPr lang="en-US" sz="1600" dirty="0"/>
                        <a:t>Irregular translations affected topic extraction.</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116539"/>
                  </a:ext>
                </a:extLst>
              </a:tr>
              <a:tr h="557075">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2">
                        <a:buNone/>
                      </a:pPr>
                      <a:r>
                        <a:rPr lang="en-US" sz="1600" dirty="0"/>
                        <a:t>Entity inconsistencies (speaker/party not standardized).</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9346718"/>
                  </a:ext>
                </a:extLst>
              </a:tr>
              <a:tr h="557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1">
                        <a:buNone/>
                      </a:pPr>
                      <a:r>
                        <a:rPr lang="en-US" sz="1600" dirty="0"/>
                        <a:t>Reduced usable dataset → smaller, weaker networks.</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3401407"/>
                  </a:ext>
                </a:extLst>
              </a:tr>
              <a:tr h="557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2000" b="0" i="0" dirty="0">
                        <a:latin typeface="Arial" panose="020B0604020202020204" pitchFamily="34" charset="0"/>
                        <a:cs typeface="Arial" panose="020B0604020202020204" pitchFamily="34" charset="0"/>
                      </a:endParaRPr>
                    </a:p>
                  </a:txBody>
                  <a:tcPr>
                    <a:lnL w="12700" cmpd="sng">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buNone/>
                      </a:pPr>
                      <a:r>
                        <a:rPr lang="en-US" sz="1600" dirty="0"/>
                        <a:t>Networks depend entirely on LLM performance.</a:t>
                      </a:r>
                    </a:p>
                  </a:txBody>
                  <a:tcPr marL="82772" marR="82772" marT="41386" marB="41386"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3055185"/>
                  </a:ext>
                </a:extLst>
              </a:tr>
            </a:tbl>
          </a:graphicData>
        </a:graphic>
      </p:graphicFrame>
      <p:sp>
        <p:nvSpPr>
          <p:cNvPr id="48" name="Ellipse 5">
            <a:extLst>
              <a:ext uri="{FF2B5EF4-FFF2-40B4-BE49-F238E27FC236}">
                <a16:creationId xmlns:a16="http://schemas.microsoft.com/office/drawing/2014/main" id="{E7665A09-3294-5ECA-42EF-104C83E0D7AC}"/>
              </a:ext>
            </a:extLst>
          </p:cNvPr>
          <p:cNvSpPr>
            <a:spLocks noChangeAspect="1"/>
          </p:cNvSpPr>
          <p:nvPr/>
        </p:nvSpPr>
        <p:spPr>
          <a:xfrm>
            <a:off x="195762" y="1878612"/>
            <a:ext cx="4471205" cy="44712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5" name="Group 74">
            <a:extLst>
              <a:ext uri="{FF2B5EF4-FFF2-40B4-BE49-F238E27FC236}">
                <a16:creationId xmlns:a16="http://schemas.microsoft.com/office/drawing/2014/main" id="{4CE7E7BB-F893-88CF-B556-1B9A7E9747DE}"/>
              </a:ext>
            </a:extLst>
          </p:cNvPr>
          <p:cNvGrpSpPr>
            <a:grpSpLocks noChangeAspect="1"/>
          </p:cNvGrpSpPr>
          <p:nvPr/>
        </p:nvGrpSpPr>
        <p:grpSpPr>
          <a:xfrm>
            <a:off x="636719" y="2057400"/>
            <a:ext cx="3640760" cy="4380042"/>
            <a:chOff x="636719" y="1190533"/>
            <a:chExt cx="4361314" cy="5246909"/>
          </a:xfrm>
        </p:grpSpPr>
        <p:grpSp>
          <p:nvGrpSpPr>
            <p:cNvPr id="49" name="Gruppieren 6">
              <a:extLst>
                <a:ext uri="{FF2B5EF4-FFF2-40B4-BE49-F238E27FC236}">
                  <a16:creationId xmlns:a16="http://schemas.microsoft.com/office/drawing/2014/main" id="{A2AF9F8D-1CB3-8E24-D0DA-E0A400E1F0FC}"/>
                </a:ext>
              </a:extLst>
            </p:cNvPr>
            <p:cNvGrpSpPr/>
            <p:nvPr/>
          </p:nvGrpSpPr>
          <p:grpSpPr>
            <a:xfrm rot="16200000">
              <a:off x="193921" y="1633331"/>
              <a:ext cx="5246909" cy="4361314"/>
              <a:chOff x="713874" y="1660225"/>
              <a:chExt cx="5246909" cy="4361314"/>
            </a:xfrm>
          </p:grpSpPr>
          <p:sp>
            <p:nvSpPr>
              <p:cNvPr id="55" name="Freeform 5">
                <a:extLst>
                  <a:ext uri="{FF2B5EF4-FFF2-40B4-BE49-F238E27FC236}">
                    <a16:creationId xmlns:a16="http://schemas.microsoft.com/office/drawing/2014/main" id="{871F277E-13F0-24DE-2E2C-836427305902}"/>
                  </a:ext>
                </a:extLst>
              </p:cNvPr>
              <p:cNvSpPr>
                <a:spLocks/>
              </p:cNvSpPr>
              <p:nvPr/>
            </p:nvSpPr>
            <p:spPr bwMode="auto">
              <a:xfrm>
                <a:off x="1623275" y="1660225"/>
                <a:ext cx="3453501" cy="1425204"/>
              </a:xfrm>
              <a:custGeom>
                <a:avLst/>
                <a:gdLst>
                  <a:gd name="T0" fmla="*/ 456 w 2608"/>
                  <a:gd name="T1" fmla="*/ 1076 h 1076"/>
                  <a:gd name="T2" fmla="*/ 0 w 2608"/>
                  <a:gd name="T3" fmla="*/ 907 h 1076"/>
                  <a:gd name="T4" fmla="*/ 1304 w 2608"/>
                  <a:gd name="T5" fmla="*/ 0 h 1076"/>
                  <a:gd name="T6" fmla="*/ 2608 w 2608"/>
                  <a:gd name="T7" fmla="*/ 907 h 1076"/>
                  <a:gd name="T8" fmla="*/ 2153 w 2608"/>
                  <a:gd name="T9" fmla="*/ 1076 h 1076"/>
                  <a:gd name="T10" fmla="*/ 1304 w 2608"/>
                  <a:gd name="T11" fmla="*/ 487 h 1076"/>
                  <a:gd name="T12" fmla="*/ 456 w 2608"/>
                  <a:gd name="T13" fmla="*/ 1076 h 1076"/>
                </a:gdLst>
                <a:ahLst/>
                <a:cxnLst>
                  <a:cxn ang="0">
                    <a:pos x="T0" y="T1"/>
                  </a:cxn>
                  <a:cxn ang="0">
                    <a:pos x="T2" y="T3"/>
                  </a:cxn>
                  <a:cxn ang="0">
                    <a:pos x="T4" y="T5"/>
                  </a:cxn>
                  <a:cxn ang="0">
                    <a:pos x="T6" y="T7"/>
                  </a:cxn>
                  <a:cxn ang="0">
                    <a:pos x="T8" y="T9"/>
                  </a:cxn>
                  <a:cxn ang="0">
                    <a:pos x="T10" y="T11"/>
                  </a:cxn>
                  <a:cxn ang="0">
                    <a:pos x="T12" y="T13"/>
                  </a:cxn>
                </a:cxnLst>
                <a:rect l="0" t="0" r="r" b="b"/>
                <a:pathLst>
                  <a:path w="2608" h="1076">
                    <a:moveTo>
                      <a:pt x="456" y="1076"/>
                    </a:moveTo>
                    <a:cubicBezTo>
                      <a:pt x="0" y="907"/>
                      <a:pt x="0" y="907"/>
                      <a:pt x="0" y="907"/>
                    </a:cubicBezTo>
                    <a:cubicBezTo>
                      <a:pt x="202" y="362"/>
                      <a:pt x="723" y="0"/>
                      <a:pt x="1304" y="0"/>
                    </a:cubicBezTo>
                    <a:cubicBezTo>
                      <a:pt x="1886" y="0"/>
                      <a:pt x="2406" y="362"/>
                      <a:pt x="2608" y="907"/>
                    </a:cubicBezTo>
                    <a:cubicBezTo>
                      <a:pt x="2153" y="1076"/>
                      <a:pt x="2153" y="1076"/>
                      <a:pt x="2153" y="1076"/>
                    </a:cubicBezTo>
                    <a:cubicBezTo>
                      <a:pt x="2025" y="732"/>
                      <a:pt x="1693" y="487"/>
                      <a:pt x="1304" y="487"/>
                    </a:cubicBezTo>
                    <a:cubicBezTo>
                      <a:pt x="915" y="487"/>
                      <a:pt x="584" y="732"/>
                      <a:pt x="456" y="107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56" name="Freeform 6">
                <a:extLst>
                  <a:ext uri="{FF2B5EF4-FFF2-40B4-BE49-F238E27FC236}">
                    <a16:creationId xmlns:a16="http://schemas.microsoft.com/office/drawing/2014/main" id="{E10C46A0-3593-4DAE-7C80-33A999271C3D}"/>
                  </a:ext>
                </a:extLst>
              </p:cNvPr>
              <p:cNvSpPr>
                <a:spLocks/>
              </p:cNvSpPr>
              <p:nvPr/>
            </p:nvSpPr>
            <p:spPr bwMode="auto">
              <a:xfrm>
                <a:off x="4046756" y="3872623"/>
                <a:ext cx="1450597" cy="1279192"/>
              </a:xfrm>
              <a:custGeom>
                <a:avLst/>
                <a:gdLst>
                  <a:gd name="T0" fmla="*/ 708 w 1095"/>
                  <a:gd name="T1" fmla="*/ 363 h 965"/>
                  <a:gd name="T2" fmla="*/ 915 w 1095"/>
                  <a:gd name="T3" fmla="*/ 514 h 965"/>
                  <a:gd name="T4" fmla="*/ 1017 w 1095"/>
                  <a:gd name="T5" fmla="*/ 376 h 965"/>
                  <a:gd name="T6" fmla="*/ 1095 w 1095"/>
                  <a:gd name="T7" fmla="*/ 887 h 965"/>
                  <a:gd name="T8" fmla="*/ 584 w 1095"/>
                  <a:gd name="T9" fmla="*/ 965 h 965"/>
                  <a:gd name="T10" fmla="*/ 686 w 1095"/>
                  <a:gd name="T11" fmla="*/ 826 h 965"/>
                  <a:gd name="T12" fmla="*/ 483 w 1095"/>
                  <a:gd name="T13" fmla="*/ 678 h 965"/>
                  <a:gd name="T14" fmla="*/ 282 w 1095"/>
                  <a:gd name="T15" fmla="*/ 853 h 965"/>
                  <a:gd name="T16" fmla="*/ 0 w 1095"/>
                  <a:gd name="T17" fmla="*/ 457 h 965"/>
                  <a:gd name="T18" fmla="*/ 335 w 1095"/>
                  <a:gd name="T19" fmla="*/ 0 h 965"/>
                  <a:gd name="T20" fmla="*/ 797 w 1095"/>
                  <a:gd name="T21" fmla="*/ 151 h 965"/>
                  <a:gd name="T22" fmla="*/ 708 w 1095"/>
                  <a:gd name="T23" fmla="*/ 363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5" h="965">
                    <a:moveTo>
                      <a:pt x="708" y="363"/>
                    </a:moveTo>
                    <a:cubicBezTo>
                      <a:pt x="915" y="514"/>
                      <a:pt x="915" y="514"/>
                      <a:pt x="915" y="514"/>
                    </a:cubicBezTo>
                    <a:cubicBezTo>
                      <a:pt x="1017" y="376"/>
                      <a:pt x="1017" y="376"/>
                      <a:pt x="1017" y="376"/>
                    </a:cubicBezTo>
                    <a:cubicBezTo>
                      <a:pt x="1043" y="547"/>
                      <a:pt x="1069" y="715"/>
                      <a:pt x="1095" y="887"/>
                    </a:cubicBezTo>
                    <a:cubicBezTo>
                      <a:pt x="924" y="913"/>
                      <a:pt x="756" y="939"/>
                      <a:pt x="584" y="965"/>
                    </a:cubicBezTo>
                    <a:cubicBezTo>
                      <a:pt x="686" y="826"/>
                      <a:pt x="686" y="826"/>
                      <a:pt x="686" y="826"/>
                    </a:cubicBezTo>
                    <a:cubicBezTo>
                      <a:pt x="483" y="678"/>
                      <a:pt x="483" y="678"/>
                      <a:pt x="483" y="678"/>
                    </a:cubicBezTo>
                    <a:cubicBezTo>
                      <a:pt x="422" y="742"/>
                      <a:pt x="355" y="801"/>
                      <a:pt x="282" y="853"/>
                    </a:cubicBezTo>
                    <a:cubicBezTo>
                      <a:pt x="0" y="457"/>
                      <a:pt x="0" y="457"/>
                      <a:pt x="0" y="457"/>
                    </a:cubicBezTo>
                    <a:cubicBezTo>
                      <a:pt x="155" y="346"/>
                      <a:pt x="274" y="186"/>
                      <a:pt x="335" y="0"/>
                    </a:cubicBezTo>
                    <a:cubicBezTo>
                      <a:pt x="797" y="151"/>
                      <a:pt x="797" y="151"/>
                      <a:pt x="797" y="151"/>
                    </a:cubicBezTo>
                    <a:cubicBezTo>
                      <a:pt x="773" y="224"/>
                      <a:pt x="743" y="295"/>
                      <a:pt x="708" y="363"/>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57" name="Freeform 7">
                <a:extLst>
                  <a:ext uri="{FF2B5EF4-FFF2-40B4-BE49-F238E27FC236}">
                    <a16:creationId xmlns:a16="http://schemas.microsoft.com/office/drawing/2014/main" id="{E6857F74-910B-B37E-9221-1F73B287AD91}"/>
                  </a:ext>
                </a:extLst>
              </p:cNvPr>
              <p:cNvSpPr>
                <a:spLocks/>
              </p:cNvSpPr>
              <p:nvPr/>
            </p:nvSpPr>
            <p:spPr bwMode="auto">
              <a:xfrm>
                <a:off x="3350025" y="4478891"/>
                <a:ext cx="1137941" cy="1531539"/>
              </a:xfrm>
              <a:custGeom>
                <a:avLst/>
                <a:gdLst>
                  <a:gd name="T0" fmla="*/ 619 w 859"/>
                  <a:gd name="T1" fmla="*/ 509 h 1157"/>
                  <a:gd name="T2" fmla="*/ 695 w 859"/>
                  <a:gd name="T3" fmla="*/ 750 h 1157"/>
                  <a:gd name="T4" fmla="*/ 859 w 859"/>
                  <a:gd name="T5" fmla="*/ 698 h 1157"/>
                  <a:gd name="T6" fmla="*/ 620 w 859"/>
                  <a:gd name="T7" fmla="*/ 1157 h 1157"/>
                  <a:gd name="T8" fmla="*/ 162 w 859"/>
                  <a:gd name="T9" fmla="*/ 918 h 1157"/>
                  <a:gd name="T10" fmla="*/ 326 w 859"/>
                  <a:gd name="T11" fmla="*/ 866 h 1157"/>
                  <a:gd name="T12" fmla="*/ 252 w 859"/>
                  <a:gd name="T13" fmla="*/ 631 h 1157"/>
                  <a:gd name="T14" fmla="*/ 0 w 859"/>
                  <a:gd name="T15" fmla="*/ 654 h 1157"/>
                  <a:gd name="T16" fmla="*/ 0 w 859"/>
                  <a:gd name="T17" fmla="*/ 168 h 1157"/>
                  <a:gd name="T18" fmla="*/ 526 w 859"/>
                  <a:gd name="T19" fmla="*/ 0 h 1157"/>
                  <a:gd name="T20" fmla="*/ 808 w 859"/>
                  <a:gd name="T21" fmla="*/ 396 h 1157"/>
                  <a:gd name="T22" fmla="*/ 619 w 859"/>
                  <a:gd name="T23" fmla="*/ 509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9" h="1157">
                    <a:moveTo>
                      <a:pt x="619" y="509"/>
                    </a:moveTo>
                    <a:cubicBezTo>
                      <a:pt x="695" y="750"/>
                      <a:pt x="695" y="750"/>
                      <a:pt x="695" y="750"/>
                    </a:cubicBezTo>
                    <a:cubicBezTo>
                      <a:pt x="859" y="698"/>
                      <a:pt x="859" y="698"/>
                      <a:pt x="859" y="698"/>
                    </a:cubicBezTo>
                    <a:cubicBezTo>
                      <a:pt x="779" y="852"/>
                      <a:pt x="700" y="1003"/>
                      <a:pt x="620" y="1157"/>
                    </a:cubicBezTo>
                    <a:cubicBezTo>
                      <a:pt x="466" y="1077"/>
                      <a:pt x="315" y="998"/>
                      <a:pt x="162" y="918"/>
                    </a:cubicBezTo>
                    <a:cubicBezTo>
                      <a:pt x="326" y="866"/>
                      <a:pt x="326" y="866"/>
                      <a:pt x="326" y="866"/>
                    </a:cubicBezTo>
                    <a:cubicBezTo>
                      <a:pt x="252" y="631"/>
                      <a:pt x="252" y="631"/>
                      <a:pt x="252" y="631"/>
                    </a:cubicBezTo>
                    <a:cubicBezTo>
                      <a:pt x="169" y="646"/>
                      <a:pt x="85" y="654"/>
                      <a:pt x="0" y="654"/>
                    </a:cubicBezTo>
                    <a:cubicBezTo>
                      <a:pt x="0" y="168"/>
                      <a:pt x="0" y="168"/>
                      <a:pt x="0" y="168"/>
                    </a:cubicBezTo>
                    <a:cubicBezTo>
                      <a:pt x="196" y="168"/>
                      <a:pt x="377" y="106"/>
                      <a:pt x="526" y="0"/>
                    </a:cubicBezTo>
                    <a:cubicBezTo>
                      <a:pt x="808" y="396"/>
                      <a:pt x="808" y="396"/>
                      <a:pt x="808" y="396"/>
                    </a:cubicBezTo>
                    <a:cubicBezTo>
                      <a:pt x="748" y="439"/>
                      <a:pt x="685" y="476"/>
                      <a:pt x="619" y="509"/>
                    </a:cubicBezTo>
                    <a:close/>
                  </a:path>
                </a:pathLst>
              </a:custGeom>
              <a:solidFill>
                <a:srgbClr val="4D48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58" name="Freeform 8">
                <a:extLst>
                  <a:ext uri="{FF2B5EF4-FFF2-40B4-BE49-F238E27FC236}">
                    <a16:creationId xmlns:a16="http://schemas.microsoft.com/office/drawing/2014/main" id="{21C982AD-B31C-39E3-AF37-B353BE671B6F}"/>
                  </a:ext>
                </a:extLst>
              </p:cNvPr>
              <p:cNvSpPr>
                <a:spLocks/>
              </p:cNvSpPr>
              <p:nvPr/>
            </p:nvSpPr>
            <p:spPr bwMode="auto">
              <a:xfrm>
                <a:off x="1247135" y="3872623"/>
                <a:ext cx="1415682" cy="1290302"/>
              </a:xfrm>
              <a:custGeom>
                <a:avLst/>
                <a:gdLst>
                  <a:gd name="T0" fmla="*/ 367 w 1069"/>
                  <a:gd name="T1" fmla="*/ 386 h 974"/>
                  <a:gd name="T2" fmla="*/ 180 w 1069"/>
                  <a:gd name="T3" fmla="*/ 523 h 974"/>
                  <a:gd name="T4" fmla="*/ 79 w 1069"/>
                  <a:gd name="T5" fmla="*/ 384 h 974"/>
                  <a:gd name="T6" fmla="*/ 0 w 1069"/>
                  <a:gd name="T7" fmla="*/ 895 h 974"/>
                  <a:gd name="T8" fmla="*/ 511 w 1069"/>
                  <a:gd name="T9" fmla="*/ 974 h 974"/>
                  <a:gd name="T10" fmla="*/ 409 w 1069"/>
                  <a:gd name="T11" fmla="*/ 835 h 974"/>
                  <a:gd name="T12" fmla="*/ 597 w 1069"/>
                  <a:gd name="T13" fmla="*/ 697 h 974"/>
                  <a:gd name="T14" fmla="*/ 791 w 1069"/>
                  <a:gd name="T15" fmla="*/ 860 h 974"/>
                  <a:gd name="T16" fmla="*/ 1069 w 1069"/>
                  <a:gd name="T17" fmla="*/ 462 h 974"/>
                  <a:gd name="T18" fmla="*/ 728 w 1069"/>
                  <a:gd name="T19" fmla="*/ 0 h 974"/>
                  <a:gd name="T20" fmla="*/ 265 w 1069"/>
                  <a:gd name="T21" fmla="*/ 151 h 974"/>
                  <a:gd name="T22" fmla="*/ 367 w 1069"/>
                  <a:gd name="T23" fmla="*/ 38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9" h="974">
                    <a:moveTo>
                      <a:pt x="367" y="386"/>
                    </a:moveTo>
                    <a:cubicBezTo>
                      <a:pt x="180" y="523"/>
                      <a:pt x="180" y="523"/>
                      <a:pt x="180" y="523"/>
                    </a:cubicBezTo>
                    <a:cubicBezTo>
                      <a:pt x="79" y="384"/>
                      <a:pt x="79" y="384"/>
                      <a:pt x="79" y="384"/>
                    </a:cubicBezTo>
                    <a:cubicBezTo>
                      <a:pt x="52" y="556"/>
                      <a:pt x="26" y="724"/>
                      <a:pt x="0" y="895"/>
                    </a:cubicBezTo>
                    <a:cubicBezTo>
                      <a:pt x="172" y="922"/>
                      <a:pt x="340" y="947"/>
                      <a:pt x="511" y="974"/>
                    </a:cubicBezTo>
                    <a:cubicBezTo>
                      <a:pt x="409" y="835"/>
                      <a:pt x="409" y="835"/>
                      <a:pt x="409" y="835"/>
                    </a:cubicBezTo>
                    <a:cubicBezTo>
                      <a:pt x="597" y="697"/>
                      <a:pt x="597" y="697"/>
                      <a:pt x="597" y="697"/>
                    </a:cubicBezTo>
                    <a:cubicBezTo>
                      <a:pt x="657" y="757"/>
                      <a:pt x="721" y="811"/>
                      <a:pt x="791" y="860"/>
                    </a:cubicBezTo>
                    <a:cubicBezTo>
                      <a:pt x="1069" y="462"/>
                      <a:pt x="1069" y="462"/>
                      <a:pt x="1069" y="462"/>
                    </a:cubicBezTo>
                    <a:cubicBezTo>
                      <a:pt x="910" y="350"/>
                      <a:pt x="789" y="189"/>
                      <a:pt x="728" y="0"/>
                    </a:cubicBezTo>
                    <a:cubicBezTo>
                      <a:pt x="265" y="151"/>
                      <a:pt x="265" y="151"/>
                      <a:pt x="265" y="151"/>
                    </a:cubicBezTo>
                    <a:cubicBezTo>
                      <a:pt x="292" y="233"/>
                      <a:pt x="326" y="311"/>
                      <a:pt x="367" y="386"/>
                    </a:cubicBezTo>
                    <a:close/>
                  </a:path>
                </a:pathLst>
              </a:custGeom>
              <a:solidFill>
                <a:srgbClr val="211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59" name="Freeform 9">
                <a:extLst>
                  <a:ext uri="{FF2B5EF4-FFF2-40B4-BE49-F238E27FC236}">
                    <a16:creationId xmlns:a16="http://schemas.microsoft.com/office/drawing/2014/main" id="{8E63DBAA-CA03-89BD-AD9C-95AEE24E24FA}"/>
                  </a:ext>
                </a:extLst>
              </p:cNvPr>
              <p:cNvSpPr>
                <a:spLocks/>
              </p:cNvSpPr>
              <p:nvPr/>
            </p:nvSpPr>
            <p:spPr bwMode="auto">
              <a:xfrm>
                <a:off x="2256522" y="4485239"/>
                <a:ext cx="1093503" cy="1536300"/>
              </a:xfrm>
              <a:custGeom>
                <a:avLst/>
                <a:gdLst>
                  <a:gd name="T0" fmla="*/ 238 w 826"/>
                  <a:gd name="T1" fmla="*/ 519 h 1160"/>
                  <a:gd name="T2" fmla="*/ 164 w 826"/>
                  <a:gd name="T3" fmla="*/ 754 h 1160"/>
                  <a:gd name="T4" fmla="*/ 0 w 826"/>
                  <a:gd name="T5" fmla="*/ 702 h 1160"/>
                  <a:gd name="T6" fmla="*/ 239 w 826"/>
                  <a:gd name="T7" fmla="*/ 1160 h 1160"/>
                  <a:gd name="T8" fmla="*/ 698 w 826"/>
                  <a:gd name="T9" fmla="*/ 921 h 1160"/>
                  <a:gd name="T10" fmla="*/ 533 w 826"/>
                  <a:gd name="T11" fmla="*/ 870 h 1160"/>
                  <a:gd name="T12" fmla="*/ 608 w 826"/>
                  <a:gd name="T13" fmla="*/ 632 h 1160"/>
                  <a:gd name="T14" fmla="*/ 826 w 826"/>
                  <a:gd name="T15" fmla="*/ 649 h 1160"/>
                  <a:gd name="T16" fmla="*/ 826 w 826"/>
                  <a:gd name="T17" fmla="*/ 163 h 1160"/>
                  <a:gd name="T18" fmla="*/ 307 w 826"/>
                  <a:gd name="T19" fmla="*/ 0 h 1160"/>
                  <a:gd name="T20" fmla="*/ 29 w 826"/>
                  <a:gd name="T21" fmla="*/ 398 h 1160"/>
                  <a:gd name="T22" fmla="*/ 238 w 826"/>
                  <a:gd name="T23" fmla="*/ 519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6" h="1160">
                    <a:moveTo>
                      <a:pt x="238" y="519"/>
                    </a:moveTo>
                    <a:cubicBezTo>
                      <a:pt x="164" y="754"/>
                      <a:pt x="164" y="754"/>
                      <a:pt x="164" y="754"/>
                    </a:cubicBezTo>
                    <a:cubicBezTo>
                      <a:pt x="0" y="702"/>
                      <a:pt x="0" y="702"/>
                      <a:pt x="0" y="702"/>
                    </a:cubicBezTo>
                    <a:cubicBezTo>
                      <a:pt x="80" y="856"/>
                      <a:pt x="159" y="1006"/>
                      <a:pt x="239" y="1160"/>
                    </a:cubicBezTo>
                    <a:cubicBezTo>
                      <a:pt x="393" y="1080"/>
                      <a:pt x="544" y="1002"/>
                      <a:pt x="698" y="921"/>
                    </a:cubicBezTo>
                    <a:cubicBezTo>
                      <a:pt x="533" y="870"/>
                      <a:pt x="533" y="870"/>
                      <a:pt x="533" y="870"/>
                    </a:cubicBezTo>
                    <a:cubicBezTo>
                      <a:pt x="608" y="632"/>
                      <a:pt x="608" y="632"/>
                      <a:pt x="608" y="632"/>
                    </a:cubicBezTo>
                    <a:cubicBezTo>
                      <a:pt x="680" y="643"/>
                      <a:pt x="753" y="649"/>
                      <a:pt x="826" y="649"/>
                    </a:cubicBezTo>
                    <a:cubicBezTo>
                      <a:pt x="826" y="163"/>
                      <a:pt x="826" y="163"/>
                      <a:pt x="826" y="163"/>
                    </a:cubicBezTo>
                    <a:cubicBezTo>
                      <a:pt x="633" y="163"/>
                      <a:pt x="454" y="103"/>
                      <a:pt x="307" y="0"/>
                    </a:cubicBezTo>
                    <a:cubicBezTo>
                      <a:pt x="29" y="398"/>
                      <a:pt x="29" y="398"/>
                      <a:pt x="29" y="398"/>
                    </a:cubicBezTo>
                    <a:cubicBezTo>
                      <a:pt x="95" y="445"/>
                      <a:pt x="165" y="485"/>
                      <a:pt x="238" y="519"/>
                    </a:cubicBezTo>
                    <a:close/>
                  </a:path>
                </a:pathLst>
              </a:custGeom>
              <a:solidFill>
                <a:srgbClr val="908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60" name="Freeform 10">
                <a:extLst>
                  <a:ext uri="{FF2B5EF4-FFF2-40B4-BE49-F238E27FC236}">
                    <a16:creationId xmlns:a16="http://schemas.microsoft.com/office/drawing/2014/main" id="{18AD2286-6926-57B8-7EBE-D20F229E39F4}"/>
                  </a:ext>
                </a:extLst>
              </p:cNvPr>
              <p:cNvSpPr>
                <a:spLocks/>
              </p:cNvSpPr>
              <p:nvPr/>
            </p:nvSpPr>
            <p:spPr bwMode="auto">
              <a:xfrm>
                <a:off x="713874" y="2861649"/>
                <a:ext cx="1514081" cy="1210947"/>
              </a:xfrm>
              <a:custGeom>
                <a:avLst/>
                <a:gdLst>
                  <a:gd name="T0" fmla="*/ 0 w 1143"/>
                  <a:gd name="T1" fmla="*/ 437 h 915"/>
                  <a:gd name="T2" fmla="*/ 352 w 1143"/>
                  <a:gd name="T3" fmla="*/ 816 h 915"/>
                  <a:gd name="T4" fmla="*/ 358 w 1143"/>
                  <a:gd name="T5" fmla="*/ 644 h 915"/>
                  <a:gd name="T6" fmla="*/ 610 w 1143"/>
                  <a:gd name="T7" fmla="*/ 653 h 915"/>
                  <a:gd name="T8" fmla="*/ 668 w 1143"/>
                  <a:gd name="T9" fmla="*/ 915 h 915"/>
                  <a:gd name="T10" fmla="*/ 1131 w 1143"/>
                  <a:gd name="T11" fmla="*/ 764 h 915"/>
                  <a:gd name="T12" fmla="*/ 1086 w 1143"/>
                  <a:gd name="T13" fmla="*/ 484 h 915"/>
                  <a:gd name="T14" fmla="*/ 1143 w 1143"/>
                  <a:gd name="T15" fmla="*/ 169 h 915"/>
                  <a:gd name="T16" fmla="*/ 687 w 1143"/>
                  <a:gd name="T17" fmla="*/ 0 h 915"/>
                  <a:gd name="T18" fmla="*/ 617 w 1143"/>
                  <a:gd name="T19" fmla="*/ 266 h 915"/>
                  <a:gd name="T20" fmla="*/ 617 w 1143"/>
                  <a:gd name="T21" fmla="*/ 266 h 915"/>
                  <a:gd name="T22" fmla="*/ 373 w 1143"/>
                  <a:gd name="T23" fmla="*/ 257 h 915"/>
                  <a:gd name="T24" fmla="*/ 379 w 1143"/>
                  <a:gd name="T25" fmla="*/ 85 h 915"/>
                  <a:gd name="T26" fmla="*/ 0 w 1143"/>
                  <a:gd name="T27" fmla="*/ 437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3" h="915">
                    <a:moveTo>
                      <a:pt x="0" y="437"/>
                    </a:moveTo>
                    <a:cubicBezTo>
                      <a:pt x="118" y="564"/>
                      <a:pt x="234" y="689"/>
                      <a:pt x="352" y="816"/>
                    </a:cubicBezTo>
                    <a:cubicBezTo>
                      <a:pt x="358" y="644"/>
                      <a:pt x="358" y="644"/>
                      <a:pt x="358" y="644"/>
                    </a:cubicBezTo>
                    <a:cubicBezTo>
                      <a:pt x="610" y="653"/>
                      <a:pt x="610" y="653"/>
                      <a:pt x="610" y="653"/>
                    </a:cubicBezTo>
                    <a:cubicBezTo>
                      <a:pt x="621" y="742"/>
                      <a:pt x="641" y="829"/>
                      <a:pt x="668" y="915"/>
                    </a:cubicBezTo>
                    <a:cubicBezTo>
                      <a:pt x="1131" y="764"/>
                      <a:pt x="1131" y="764"/>
                      <a:pt x="1131" y="764"/>
                    </a:cubicBezTo>
                    <a:cubicBezTo>
                      <a:pt x="1102" y="676"/>
                      <a:pt x="1086" y="582"/>
                      <a:pt x="1086" y="484"/>
                    </a:cubicBezTo>
                    <a:cubicBezTo>
                      <a:pt x="1086" y="374"/>
                      <a:pt x="1106" y="268"/>
                      <a:pt x="1143" y="169"/>
                    </a:cubicBezTo>
                    <a:cubicBezTo>
                      <a:pt x="687" y="0"/>
                      <a:pt x="687" y="0"/>
                      <a:pt x="687" y="0"/>
                    </a:cubicBezTo>
                    <a:cubicBezTo>
                      <a:pt x="655" y="87"/>
                      <a:pt x="632" y="176"/>
                      <a:pt x="617" y="266"/>
                    </a:cubicBezTo>
                    <a:cubicBezTo>
                      <a:pt x="617" y="266"/>
                      <a:pt x="617" y="266"/>
                      <a:pt x="617" y="266"/>
                    </a:cubicBezTo>
                    <a:cubicBezTo>
                      <a:pt x="373" y="257"/>
                      <a:pt x="373" y="257"/>
                      <a:pt x="373" y="257"/>
                    </a:cubicBezTo>
                    <a:cubicBezTo>
                      <a:pt x="379" y="85"/>
                      <a:pt x="379" y="85"/>
                      <a:pt x="379" y="85"/>
                    </a:cubicBezTo>
                    <a:cubicBezTo>
                      <a:pt x="252" y="203"/>
                      <a:pt x="127" y="319"/>
                      <a:pt x="0" y="437"/>
                    </a:cubicBezTo>
                  </a:path>
                </a:pathLst>
              </a:custGeom>
              <a:solidFill>
                <a:srgbClr val="4D48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61" name="Freeform 11">
                <a:extLst>
                  <a:ext uri="{FF2B5EF4-FFF2-40B4-BE49-F238E27FC236}">
                    <a16:creationId xmlns:a16="http://schemas.microsoft.com/office/drawing/2014/main" id="{5EC6C65C-2908-B0EB-5AAC-8CD49851FE2E}"/>
                  </a:ext>
                </a:extLst>
              </p:cNvPr>
              <p:cNvSpPr>
                <a:spLocks/>
              </p:cNvSpPr>
              <p:nvPr/>
            </p:nvSpPr>
            <p:spPr bwMode="auto">
              <a:xfrm>
                <a:off x="4475270" y="2861649"/>
                <a:ext cx="1485513" cy="1210947"/>
              </a:xfrm>
              <a:custGeom>
                <a:avLst/>
                <a:gdLst>
                  <a:gd name="T0" fmla="*/ 525 w 1122"/>
                  <a:gd name="T1" fmla="*/ 265 h 915"/>
                  <a:gd name="T2" fmla="*/ 749 w 1122"/>
                  <a:gd name="T3" fmla="*/ 257 h 915"/>
                  <a:gd name="T4" fmla="*/ 743 w 1122"/>
                  <a:gd name="T5" fmla="*/ 85 h 915"/>
                  <a:gd name="T6" fmla="*/ 1122 w 1122"/>
                  <a:gd name="T7" fmla="*/ 437 h 915"/>
                  <a:gd name="T8" fmla="*/ 770 w 1122"/>
                  <a:gd name="T9" fmla="*/ 816 h 915"/>
                  <a:gd name="T10" fmla="*/ 764 w 1122"/>
                  <a:gd name="T11" fmla="*/ 644 h 915"/>
                  <a:gd name="T12" fmla="*/ 532 w 1122"/>
                  <a:gd name="T13" fmla="*/ 652 h 915"/>
                  <a:gd name="T14" fmla="*/ 474 w 1122"/>
                  <a:gd name="T15" fmla="*/ 915 h 915"/>
                  <a:gd name="T16" fmla="*/ 12 w 1122"/>
                  <a:gd name="T17" fmla="*/ 764 h 915"/>
                  <a:gd name="T18" fmla="*/ 56 w 1122"/>
                  <a:gd name="T19" fmla="*/ 484 h 915"/>
                  <a:gd name="T20" fmla="*/ 0 w 1122"/>
                  <a:gd name="T21" fmla="*/ 169 h 915"/>
                  <a:gd name="T22" fmla="*/ 455 w 1122"/>
                  <a:gd name="T23" fmla="*/ 0 h 915"/>
                  <a:gd name="T24" fmla="*/ 525 w 1122"/>
                  <a:gd name="T25" fmla="*/ 26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2" h="915">
                    <a:moveTo>
                      <a:pt x="525" y="265"/>
                    </a:moveTo>
                    <a:cubicBezTo>
                      <a:pt x="749" y="257"/>
                      <a:pt x="749" y="257"/>
                      <a:pt x="749" y="257"/>
                    </a:cubicBezTo>
                    <a:cubicBezTo>
                      <a:pt x="743" y="85"/>
                      <a:pt x="743" y="85"/>
                      <a:pt x="743" y="85"/>
                    </a:cubicBezTo>
                    <a:cubicBezTo>
                      <a:pt x="870" y="203"/>
                      <a:pt x="995" y="319"/>
                      <a:pt x="1122" y="437"/>
                    </a:cubicBezTo>
                    <a:cubicBezTo>
                      <a:pt x="1004" y="564"/>
                      <a:pt x="888" y="689"/>
                      <a:pt x="770" y="816"/>
                    </a:cubicBezTo>
                    <a:cubicBezTo>
                      <a:pt x="764" y="644"/>
                      <a:pt x="764" y="644"/>
                      <a:pt x="764" y="644"/>
                    </a:cubicBezTo>
                    <a:cubicBezTo>
                      <a:pt x="532" y="652"/>
                      <a:pt x="532" y="652"/>
                      <a:pt x="532" y="652"/>
                    </a:cubicBezTo>
                    <a:cubicBezTo>
                      <a:pt x="521" y="741"/>
                      <a:pt x="502" y="829"/>
                      <a:pt x="474" y="915"/>
                    </a:cubicBezTo>
                    <a:cubicBezTo>
                      <a:pt x="12" y="764"/>
                      <a:pt x="12" y="764"/>
                      <a:pt x="12" y="764"/>
                    </a:cubicBezTo>
                    <a:cubicBezTo>
                      <a:pt x="40" y="676"/>
                      <a:pt x="56" y="582"/>
                      <a:pt x="56" y="484"/>
                    </a:cubicBezTo>
                    <a:cubicBezTo>
                      <a:pt x="56" y="374"/>
                      <a:pt x="36" y="268"/>
                      <a:pt x="0" y="169"/>
                    </a:cubicBezTo>
                    <a:cubicBezTo>
                      <a:pt x="455" y="0"/>
                      <a:pt x="455" y="0"/>
                      <a:pt x="455" y="0"/>
                    </a:cubicBezTo>
                    <a:cubicBezTo>
                      <a:pt x="487" y="86"/>
                      <a:pt x="510" y="175"/>
                      <a:pt x="525" y="265"/>
                    </a:cubicBezTo>
                    <a:close/>
                  </a:path>
                </a:pathLst>
              </a:custGeom>
              <a:solidFill>
                <a:srgbClr val="908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p>
            </p:txBody>
          </p:sp>
          <p:sp>
            <p:nvSpPr>
              <p:cNvPr id="62" name="Freeform 984">
                <a:extLst>
                  <a:ext uri="{FF2B5EF4-FFF2-40B4-BE49-F238E27FC236}">
                    <a16:creationId xmlns:a16="http://schemas.microsoft.com/office/drawing/2014/main" id="{DA91C0C5-556C-43F1-2860-850322709AEE}"/>
                  </a:ext>
                </a:extLst>
              </p:cNvPr>
              <p:cNvSpPr>
                <a:spLocks noChangeAspect="1" noChangeArrowheads="1"/>
              </p:cNvSpPr>
              <p:nvPr/>
            </p:nvSpPr>
            <p:spPr bwMode="auto">
              <a:xfrm>
                <a:off x="2752147" y="4794480"/>
                <a:ext cx="255543" cy="335750"/>
              </a:xfrm>
              <a:custGeom>
                <a:avLst/>
                <a:gdLst>
                  <a:gd name="T0" fmla="*/ 132017 w 217126"/>
                  <a:gd name="T1" fmla="*/ 278152 h 285390"/>
                  <a:gd name="T2" fmla="*/ 55280 w 217126"/>
                  <a:gd name="T3" fmla="*/ 215215 h 285390"/>
                  <a:gd name="T4" fmla="*/ 57098 w 217126"/>
                  <a:gd name="T5" fmla="*/ 253918 h 285390"/>
                  <a:gd name="T6" fmla="*/ 163294 w 217126"/>
                  <a:gd name="T7" fmla="*/ 239087 h 285390"/>
                  <a:gd name="T8" fmla="*/ 74555 w 217126"/>
                  <a:gd name="T9" fmla="*/ 230407 h 285390"/>
                  <a:gd name="T10" fmla="*/ 164021 w 217126"/>
                  <a:gd name="T11" fmla="*/ 215215 h 285390"/>
                  <a:gd name="T12" fmla="*/ 91779 w 217126"/>
                  <a:gd name="T13" fmla="*/ 124998 h 285390"/>
                  <a:gd name="T14" fmla="*/ 91779 w 217126"/>
                  <a:gd name="T15" fmla="*/ 93227 h 285390"/>
                  <a:gd name="T16" fmla="*/ 132279 w 217126"/>
                  <a:gd name="T17" fmla="*/ 88897 h 285390"/>
                  <a:gd name="T18" fmla="*/ 87440 w 217126"/>
                  <a:gd name="T19" fmla="*/ 133663 h 285390"/>
                  <a:gd name="T20" fmla="*/ 87440 w 217126"/>
                  <a:gd name="T21" fmla="*/ 84563 h 285390"/>
                  <a:gd name="T22" fmla="*/ 65458 w 217126"/>
                  <a:gd name="T23" fmla="*/ 143941 h 285390"/>
                  <a:gd name="T24" fmla="*/ 149920 w 217126"/>
                  <a:gd name="T25" fmla="*/ 143941 h 285390"/>
                  <a:gd name="T26" fmla="*/ 72708 w 217126"/>
                  <a:gd name="T27" fmla="*/ 67027 h 285390"/>
                  <a:gd name="T28" fmla="*/ 85759 w 217126"/>
                  <a:gd name="T29" fmla="*/ 58319 h 285390"/>
                  <a:gd name="T30" fmla="*/ 107508 w 217126"/>
                  <a:gd name="T31" fmla="*/ 35101 h 285390"/>
                  <a:gd name="T32" fmla="*/ 129258 w 217126"/>
                  <a:gd name="T33" fmla="*/ 58319 h 285390"/>
                  <a:gd name="T34" fmla="*/ 137958 w 217126"/>
                  <a:gd name="T35" fmla="*/ 39457 h 285390"/>
                  <a:gd name="T36" fmla="*/ 158619 w 217126"/>
                  <a:gd name="T37" fmla="*/ 74283 h 285390"/>
                  <a:gd name="T38" fmla="*/ 181819 w 217126"/>
                  <a:gd name="T39" fmla="*/ 82991 h 285390"/>
                  <a:gd name="T40" fmla="*/ 158619 w 217126"/>
                  <a:gd name="T41" fmla="*/ 104759 h 285390"/>
                  <a:gd name="T42" fmla="*/ 177107 w 217126"/>
                  <a:gd name="T43" fmla="*/ 113466 h 285390"/>
                  <a:gd name="T44" fmla="*/ 177107 w 217126"/>
                  <a:gd name="T45" fmla="*/ 130880 h 285390"/>
                  <a:gd name="T46" fmla="*/ 158619 w 217126"/>
                  <a:gd name="T47" fmla="*/ 139587 h 285390"/>
                  <a:gd name="T48" fmla="*/ 137958 w 217126"/>
                  <a:gd name="T49" fmla="*/ 159904 h 285390"/>
                  <a:gd name="T50" fmla="*/ 129258 w 217126"/>
                  <a:gd name="T51" fmla="*/ 178407 h 285390"/>
                  <a:gd name="T52" fmla="*/ 111858 w 217126"/>
                  <a:gd name="T53" fmla="*/ 178407 h 285390"/>
                  <a:gd name="T54" fmla="*/ 103158 w 217126"/>
                  <a:gd name="T55" fmla="*/ 159904 h 285390"/>
                  <a:gd name="T56" fmla="*/ 81408 w 217126"/>
                  <a:gd name="T57" fmla="*/ 183123 h 285390"/>
                  <a:gd name="T58" fmla="*/ 72708 w 217126"/>
                  <a:gd name="T59" fmla="*/ 159904 h 285390"/>
                  <a:gd name="T60" fmla="*/ 37910 w 217126"/>
                  <a:gd name="T61" fmla="*/ 139587 h 285390"/>
                  <a:gd name="T62" fmla="*/ 56759 w 217126"/>
                  <a:gd name="T63" fmla="*/ 130880 h 285390"/>
                  <a:gd name="T64" fmla="*/ 33560 w 217126"/>
                  <a:gd name="T65" fmla="*/ 109112 h 285390"/>
                  <a:gd name="T66" fmla="*/ 56759 w 217126"/>
                  <a:gd name="T67" fmla="*/ 87345 h 285390"/>
                  <a:gd name="T68" fmla="*/ 37910 w 217126"/>
                  <a:gd name="T69" fmla="*/ 78638 h 285390"/>
                  <a:gd name="T70" fmla="*/ 72708 w 217126"/>
                  <a:gd name="T71" fmla="*/ 58319 h 285390"/>
                  <a:gd name="T72" fmla="*/ 81408 w 217126"/>
                  <a:gd name="T73" fmla="*/ 35101 h 285390"/>
                  <a:gd name="T74" fmla="*/ 37824 w 217126"/>
                  <a:gd name="T75" fmla="*/ 179045 h 285390"/>
                  <a:gd name="T76" fmla="*/ 181115 w 217126"/>
                  <a:gd name="T77" fmla="*/ 178321 h 285390"/>
                  <a:gd name="T78" fmla="*/ 109104 w 217126"/>
                  <a:gd name="T79" fmla="*/ 0 h 285390"/>
                  <a:gd name="T80" fmla="*/ 172386 w 217126"/>
                  <a:gd name="T81" fmla="*/ 221726 h 285390"/>
                  <a:gd name="T82" fmla="*/ 160384 w 217126"/>
                  <a:gd name="T83" fmla="*/ 262599 h 285390"/>
                  <a:gd name="T84" fmla="*/ 58917 w 217126"/>
                  <a:gd name="T85" fmla="*/ 262599 h 285390"/>
                  <a:gd name="T86" fmla="*/ 46916 w 217126"/>
                  <a:gd name="T87" fmla="*/ 222449 h 285390"/>
                  <a:gd name="T88" fmla="*/ 109104 w 217126"/>
                  <a:gd name="T89" fmla="*/ 0 h 285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7126" h="285390">
                    <a:moveTo>
                      <a:pt x="67197" y="261278"/>
                    </a:moveTo>
                    <a:cubicBezTo>
                      <a:pt x="69365" y="269915"/>
                      <a:pt x="77313" y="276753"/>
                      <a:pt x="86706" y="276753"/>
                    </a:cubicBezTo>
                    <a:lnTo>
                      <a:pt x="131143" y="276753"/>
                    </a:lnTo>
                    <a:cubicBezTo>
                      <a:pt x="140536" y="276753"/>
                      <a:pt x="148484" y="269915"/>
                      <a:pt x="150652" y="261278"/>
                    </a:cubicBezTo>
                    <a:lnTo>
                      <a:pt x="67197" y="261278"/>
                    </a:lnTo>
                    <a:close/>
                    <a:moveTo>
                      <a:pt x="54914" y="214133"/>
                    </a:moveTo>
                    <a:cubicBezTo>
                      <a:pt x="55275" y="216292"/>
                      <a:pt x="55275" y="218811"/>
                      <a:pt x="55275" y="221330"/>
                    </a:cubicBezTo>
                    <a:lnTo>
                      <a:pt x="55275" y="251201"/>
                    </a:lnTo>
                    <a:cubicBezTo>
                      <a:pt x="55275" y="251921"/>
                      <a:pt x="55998" y="252641"/>
                      <a:pt x="56720" y="252641"/>
                    </a:cubicBezTo>
                    <a:lnTo>
                      <a:pt x="161128" y="252641"/>
                    </a:lnTo>
                    <a:cubicBezTo>
                      <a:pt x="161851" y="252641"/>
                      <a:pt x="162212" y="251921"/>
                      <a:pt x="162212" y="251201"/>
                    </a:cubicBezTo>
                    <a:lnTo>
                      <a:pt x="162212" y="237885"/>
                    </a:lnTo>
                    <a:lnTo>
                      <a:pt x="74061" y="237885"/>
                    </a:lnTo>
                    <a:cubicBezTo>
                      <a:pt x="71894" y="237885"/>
                      <a:pt x="69726" y="236086"/>
                      <a:pt x="69726" y="233567"/>
                    </a:cubicBezTo>
                    <a:cubicBezTo>
                      <a:pt x="69726" y="231047"/>
                      <a:pt x="71894" y="229248"/>
                      <a:pt x="74061" y="229248"/>
                    </a:cubicBezTo>
                    <a:lnTo>
                      <a:pt x="162212" y="229248"/>
                    </a:lnTo>
                    <a:lnTo>
                      <a:pt x="162212" y="220611"/>
                    </a:lnTo>
                    <a:cubicBezTo>
                      <a:pt x="162212" y="218451"/>
                      <a:pt x="162574" y="216292"/>
                      <a:pt x="162935" y="214133"/>
                    </a:cubicBezTo>
                    <a:lnTo>
                      <a:pt x="54914" y="214133"/>
                    </a:lnTo>
                    <a:close/>
                    <a:moveTo>
                      <a:pt x="91171" y="92759"/>
                    </a:moveTo>
                    <a:lnTo>
                      <a:pt x="91171" y="124370"/>
                    </a:lnTo>
                    <a:lnTo>
                      <a:pt x="122782" y="124370"/>
                    </a:lnTo>
                    <a:lnTo>
                      <a:pt x="122782" y="92759"/>
                    </a:lnTo>
                    <a:lnTo>
                      <a:pt x="91171" y="92759"/>
                    </a:lnTo>
                    <a:close/>
                    <a:moveTo>
                      <a:pt x="86861" y="84138"/>
                    </a:moveTo>
                    <a:lnTo>
                      <a:pt x="127092" y="84138"/>
                    </a:lnTo>
                    <a:cubicBezTo>
                      <a:pt x="129607" y="84138"/>
                      <a:pt x="131403" y="85934"/>
                      <a:pt x="131403" y="88449"/>
                    </a:cubicBezTo>
                    <a:lnTo>
                      <a:pt x="131403" y="128680"/>
                    </a:lnTo>
                    <a:cubicBezTo>
                      <a:pt x="131403" y="131195"/>
                      <a:pt x="129607" y="132991"/>
                      <a:pt x="127092" y="132991"/>
                    </a:cubicBezTo>
                    <a:lnTo>
                      <a:pt x="86861" y="132991"/>
                    </a:lnTo>
                    <a:cubicBezTo>
                      <a:pt x="84346" y="132991"/>
                      <a:pt x="82550" y="131195"/>
                      <a:pt x="82550" y="128680"/>
                    </a:cubicBezTo>
                    <a:lnTo>
                      <a:pt x="82550" y="88449"/>
                    </a:lnTo>
                    <a:cubicBezTo>
                      <a:pt x="82550" y="85934"/>
                      <a:pt x="84346" y="84138"/>
                      <a:pt x="86861" y="84138"/>
                    </a:cubicBezTo>
                    <a:close/>
                    <a:moveTo>
                      <a:pt x="72227" y="66691"/>
                    </a:moveTo>
                    <a:cubicBezTo>
                      <a:pt x="68266" y="66691"/>
                      <a:pt x="65025" y="69940"/>
                      <a:pt x="65025" y="73910"/>
                    </a:cubicBezTo>
                    <a:lnTo>
                      <a:pt x="65025" y="143217"/>
                    </a:lnTo>
                    <a:cubicBezTo>
                      <a:pt x="65025" y="147188"/>
                      <a:pt x="68266" y="150076"/>
                      <a:pt x="72227" y="150076"/>
                    </a:cubicBezTo>
                    <a:lnTo>
                      <a:pt x="141725" y="150076"/>
                    </a:lnTo>
                    <a:cubicBezTo>
                      <a:pt x="145326" y="150076"/>
                      <a:pt x="148927" y="147188"/>
                      <a:pt x="148927" y="143217"/>
                    </a:cubicBezTo>
                    <a:lnTo>
                      <a:pt x="148927" y="73910"/>
                    </a:lnTo>
                    <a:cubicBezTo>
                      <a:pt x="148927" y="69940"/>
                      <a:pt x="145326" y="66691"/>
                      <a:pt x="141725" y="66691"/>
                    </a:cubicBezTo>
                    <a:lnTo>
                      <a:pt x="72227" y="66691"/>
                    </a:lnTo>
                    <a:close/>
                    <a:moveTo>
                      <a:pt x="80869" y="34925"/>
                    </a:moveTo>
                    <a:cubicBezTo>
                      <a:pt x="83030" y="34925"/>
                      <a:pt x="85191" y="36730"/>
                      <a:pt x="85191" y="39257"/>
                    </a:cubicBezTo>
                    <a:lnTo>
                      <a:pt x="85191" y="58027"/>
                    </a:lnTo>
                    <a:lnTo>
                      <a:pt x="102475" y="58027"/>
                    </a:lnTo>
                    <a:lnTo>
                      <a:pt x="102475" y="39257"/>
                    </a:lnTo>
                    <a:cubicBezTo>
                      <a:pt x="102475" y="36730"/>
                      <a:pt x="104636" y="34925"/>
                      <a:pt x="106796" y="34925"/>
                    </a:cubicBezTo>
                    <a:cubicBezTo>
                      <a:pt x="109317" y="34925"/>
                      <a:pt x="111117" y="36730"/>
                      <a:pt x="111117" y="39257"/>
                    </a:cubicBezTo>
                    <a:lnTo>
                      <a:pt x="111117" y="58027"/>
                    </a:lnTo>
                    <a:lnTo>
                      <a:pt x="128402" y="58027"/>
                    </a:lnTo>
                    <a:lnTo>
                      <a:pt x="128402" y="39257"/>
                    </a:lnTo>
                    <a:cubicBezTo>
                      <a:pt x="128402" y="36730"/>
                      <a:pt x="130202" y="34925"/>
                      <a:pt x="133083" y="34925"/>
                    </a:cubicBezTo>
                    <a:cubicBezTo>
                      <a:pt x="135243" y="34925"/>
                      <a:pt x="137044" y="36730"/>
                      <a:pt x="137044" y="39257"/>
                    </a:cubicBezTo>
                    <a:lnTo>
                      <a:pt x="137044" y="58027"/>
                    </a:lnTo>
                    <a:lnTo>
                      <a:pt x="141725" y="58027"/>
                    </a:lnTo>
                    <a:cubicBezTo>
                      <a:pt x="150367" y="58027"/>
                      <a:pt x="157569" y="65247"/>
                      <a:pt x="157569" y="73910"/>
                    </a:cubicBezTo>
                    <a:lnTo>
                      <a:pt x="157569" y="78242"/>
                    </a:lnTo>
                    <a:lnTo>
                      <a:pt x="175934" y="78242"/>
                    </a:lnTo>
                    <a:cubicBezTo>
                      <a:pt x="178455" y="78242"/>
                      <a:pt x="180615" y="80047"/>
                      <a:pt x="180615" y="82574"/>
                    </a:cubicBezTo>
                    <a:cubicBezTo>
                      <a:pt x="180615" y="84739"/>
                      <a:pt x="178455" y="86905"/>
                      <a:pt x="175934" y="86905"/>
                    </a:cubicBezTo>
                    <a:lnTo>
                      <a:pt x="157569" y="86905"/>
                    </a:lnTo>
                    <a:lnTo>
                      <a:pt x="157569" y="104232"/>
                    </a:lnTo>
                    <a:lnTo>
                      <a:pt x="175934" y="104232"/>
                    </a:lnTo>
                    <a:cubicBezTo>
                      <a:pt x="178455" y="104232"/>
                      <a:pt x="180615" y="106398"/>
                      <a:pt x="180615" y="108564"/>
                    </a:cubicBezTo>
                    <a:cubicBezTo>
                      <a:pt x="180615" y="111090"/>
                      <a:pt x="178455" y="112895"/>
                      <a:pt x="175934" y="112895"/>
                    </a:cubicBezTo>
                    <a:lnTo>
                      <a:pt x="157569" y="112895"/>
                    </a:lnTo>
                    <a:lnTo>
                      <a:pt x="157569" y="130222"/>
                    </a:lnTo>
                    <a:lnTo>
                      <a:pt x="175934" y="130222"/>
                    </a:lnTo>
                    <a:cubicBezTo>
                      <a:pt x="178455" y="130222"/>
                      <a:pt x="180615" y="132027"/>
                      <a:pt x="180615" y="134554"/>
                    </a:cubicBezTo>
                    <a:cubicBezTo>
                      <a:pt x="180615" y="137081"/>
                      <a:pt x="178455" y="138885"/>
                      <a:pt x="175934" y="138885"/>
                    </a:cubicBezTo>
                    <a:lnTo>
                      <a:pt x="157569" y="138885"/>
                    </a:lnTo>
                    <a:lnTo>
                      <a:pt x="157569" y="143217"/>
                    </a:lnTo>
                    <a:cubicBezTo>
                      <a:pt x="157569" y="151880"/>
                      <a:pt x="150367" y="159100"/>
                      <a:pt x="141725" y="159100"/>
                    </a:cubicBezTo>
                    <a:lnTo>
                      <a:pt x="137044" y="159100"/>
                    </a:lnTo>
                    <a:lnTo>
                      <a:pt x="137044" y="177510"/>
                    </a:lnTo>
                    <a:cubicBezTo>
                      <a:pt x="137044" y="180036"/>
                      <a:pt x="135243" y="182202"/>
                      <a:pt x="133083" y="182202"/>
                    </a:cubicBezTo>
                    <a:cubicBezTo>
                      <a:pt x="130202" y="182202"/>
                      <a:pt x="128402" y="180036"/>
                      <a:pt x="128402" y="177510"/>
                    </a:cubicBezTo>
                    <a:lnTo>
                      <a:pt x="128402" y="159100"/>
                    </a:lnTo>
                    <a:lnTo>
                      <a:pt x="111117" y="159100"/>
                    </a:lnTo>
                    <a:lnTo>
                      <a:pt x="111117" y="177510"/>
                    </a:lnTo>
                    <a:cubicBezTo>
                      <a:pt x="111117" y="180036"/>
                      <a:pt x="109317" y="182202"/>
                      <a:pt x="106796" y="182202"/>
                    </a:cubicBezTo>
                    <a:cubicBezTo>
                      <a:pt x="104636" y="182202"/>
                      <a:pt x="102475" y="180036"/>
                      <a:pt x="102475" y="177510"/>
                    </a:cubicBezTo>
                    <a:lnTo>
                      <a:pt x="102475" y="159100"/>
                    </a:lnTo>
                    <a:lnTo>
                      <a:pt x="85191" y="159100"/>
                    </a:lnTo>
                    <a:lnTo>
                      <a:pt x="85191" y="177510"/>
                    </a:lnTo>
                    <a:cubicBezTo>
                      <a:pt x="85191" y="180036"/>
                      <a:pt x="83030" y="182202"/>
                      <a:pt x="80869" y="182202"/>
                    </a:cubicBezTo>
                    <a:cubicBezTo>
                      <a:pt x="78709" y="182202"/>
                      <a:pt x="76548" y="180036"/>
                      <a:pt x="76548" y="177510"/>
                    </a:cubicBezTo>
                    <a:lnTo>
                      <a:pt x="76548" y="159100"/>
                    </a:lnTo>
                    <a:lnTo>
                      <a:pt x="72227" y="159100"/>
                    </a:lnTo>
                    <a:cubicBezTo>
                      <a:pt x="63585" y="159100"/>
                      <a:pt x="56383" y="151880"/>
                      <a:pt x="56383" y="143217"/>
                    </a:cubicBezTo>
                    <a:lnTo>
                      <a:pt x="56383" y="138885"/>
                    </a:lnTo>
                    <a:lnTo>
                      <a:pt x="37658" y="138885"/>
                    </a:lnTo>
                    <a:cubicBezTo>
                      <a:pt x="35138" y="138885"/>
                      <a:pt x="33337" y="137081"/>
                      <a:pt x="33337" y="134554"/>
                    </a:cubicBezTo>
                    <a:cubicBezTo>
                      <a:pt x="33337" y="132027"/>
                      <a:pt x="35138" y="130222"/>
                      <a:pt x="37658" y="130222"/>
                    </a:cubicBezTo>
                    <a:lnTo>
                      <a:pt x="56383" y="130222"/>
                    </a:lnTo>
                    <a:lnTo>
                      <a:pt x="56383" y="112895"/>
                    </a:lnTo>
                    <a:lnTo>
                      <a:pt x="37658" y="112895"/>
                    </a:lnTo>
                    <a:cubicBezTo>
                      <a:pt x="35138" y="112895"/>
                      <a:pt x="33337" y="111090"/>
                      <a:pt x="33337" y="108564"/>
                    </a:cubicBezTo>
                    <a:cubicBezTo>
                      <a:pt x="33337" y="106398"/>
                      <a:pt x="35138" y="104232"/>
                      <a:pt x="37658" y="104232"/>
                    </a:cubicBezTo>
                    <a:lnTo>
                      <a:pt x="56383" y="104232"/>
                    </a:lnTo>
                    <a:lnTo>
                      <a:pt x="56383" y="86905"/>
                    </a:lnTo>
                    <a:lnTo>
                      <a:pt x="37658" y="86905"/>
                    </a:lnTo>
                    <a:cubicBezTo>
                      <a:pt x="35138" y="86905"/>
                      <a:pt x="33337" y="84739"/>
                      <a:pt x="33337" y="82574"/>
                    </a:cubicBezTo>
                    <a:cubicBezTo>
                      <a:pt x="33337" y="80047"/>
                      <a:pt x="35138" y="78242"/>
                      <a:pt x="37658" y="78242"/>
                    </a:cubicBezTo>
                    <a:lnTo>
                      <a:pt x="56383" y="78242"/>
                    </a:lnTo>
                    <a:lnTo>
                      <a:pt x="56383" y="73910"/>
                    </a:lnTo>
                    <a:cubicBezTo>
                      <a:pt x="56383" y="65247"/>
                      <a:pt x="63585" y="58027"/>
                      <a:pt x="72227" y="58027"/>
                    </a:cubicBezTo>
                    <a:lnTo>
                      <a:pt x="76548" y="58027"/>
                    </a:lnTo>
                    <a:lnTo>
                      <a:pt x="76548" y="39257"/>
                    </a:lnTo>
                    <a:cubicBezTo>
                      <a:pt x="76548" y="36730"/>
                      <a:pt x="78709" y="34925"/>
                      <a:pt x="80869" y="34925"/>
                    </a:cubicBezTo>
                    <a:close/>
                    <a:moveTo>
                      <a:pt x="108382" y="8637"/>
                    </a:moveTo>
                    <a:cubicBezTo>
                      <a:pt x="53469" y="8637"/>
                      <a:pt x="8670" y="53623"/>
                      <a:pt x="8670" y="108326"/>
                    </a:cubicBezTo>
                    <a:cubicBezTo>
                      <a:pt x="8670" y="134958"/>
                      <a:pt x="18786" y="159070"/>
                      <a:pt x="37573" y="178144"/>
                    </a:cubicBezTo>
                    <a:cubicBezTo>
                      <a:pt x="45160" y="185702"/>
                      <a:pt x="50579" y="195059"/>
                      <a:pt x="53469" y="205495"/>
                    </a:cubicBezTo>
                    <a:lnTo>
                      <a:pt x="164380" y="205495"/>
                    </a:lnTo>
                    <a:cubicBezTo>
                      <a:pt x="166909" y="195059"/>
                      <a:pt x="171967" y="185342"/>
                      <a:pt x="179915" y="177424"/>
                    </a:cubicBezTo>
                    <a:cubicBezTo>
                      <a:pt x="198340" y="158710"/>
                      <a:pt x="208455" y="134238"/>
                      <a:pt x="208455" y="108326"/>
                    </a:cubicBezTo>
                    <a:cubicBezTo>
                      <a:pt x="208455" y="53623"/>
                      <a:pt x="163296" y="8637"/>
                      <a:pt x="108382" y="8637"/>
                    </a:cubicBezTo>
                    <a:close/>
                    <a:moveTo>
                      <a:pt x="108382" y="0"/>
                    </a:moveTo>
                    <a:cubicBezTo>
                      <a:pt x="168354" y="0"/>
                      <a:pt x="217126" y="48585"/>
                      <a:pt x="217126" y="108326"/>
                    </a:cubicBezTo>
                    <a:cubicBezTo>
                      <a:pt x="217126" y="136757"/>
                      <a:pt x="205926" y="163389"/>
                      <a:pt x="186056" y="183542"/>
                    </a:cubicBezTo>
                    <a:cubicBezTo>
                      <a:pt x="176302" y="193259"/>
                      <a:pt x="171244" y="206575"/>
                      <a:pt x="171244" y="220611"/>
                    </a:cubicBezTo>
                    <a:lnTo>
                      <a:pt x="171244" y="251201"/>
                    </a:lnTo>
                    <a:cubicBezTo>
                      <a:pt x="171244" y="256599"/>
                      <a:pt x="166548" y="261278"/>
                      <a:pt x="161128" y="261278"/>
                    </a:cubicBezTo>
                    <a:lnTo>
                      <a:pt x="159322" y="261278"/>
                    </a:lnTo>
                    <a:cubicBezTo>
                      <a:pt x="157154" y="274954"/>
                      <a:pt x="145232" y="285390"/>
                      <a:pt x="131143" y="285390"/>
                    </a:cubicBezTo>
                    <a:lnTo>
                      <a:pt x="86706" y="285390"/>
                    </a:lnTo>
                    <a:cubicBezTo>
                      <a:pt x="72616" y="285390"/>
                      <a:pt x="60694" y="274954"/>
                      <a:pt x="58527" y="261278"/>
                    </a:cubicBezTo>
                    <a:lnTo>
                      <a:pt x="56720" y="261278"/>
                    </a:lnTo>
                    <a:cubicBezTo>
                      <a:pt x="51301" y="261278"/>
                      <a:pt x="46605" y="256599"/>
                      <a:pt x="46605" y="251201"/>
                    </a:cubicBezTo>
                    <a:lnTo>
                      <a:pt x="46605" y="221330"/>
                    </a:lnTo>
                    <a:cubicBezTo>
                      <a:pt x="46605" y="207295"/>
                      <a:pt x="41185" y="193979"/>
                      <a:pt x="31431" y="184262"/>
                    </a:cubicBezTo>
                    <a:cubicBezTo>
                      <a:pt x="11199" y="163749"/>
                      <a:pt x="0" y="136757"/>
                      <a:pt x="0" y="108326"/>
                    </a:cubicBezTo>
                    <a:cubicBezTo>
                      <a:pt x="0" y="48585"/>
                      <a:pt x="48772" y="0"/>
                      <a:pt x="108382" y="0"/>
                    </a:cubicBezTo>
                    <a:close/>
                  </a:path>
                </a:pathLst>
              </a:custGeom>
              <a:solidFill>
                <a:schemeClr val="bg1"/>
              </a:solidFill>
              <a:ln>
                <a:noFill/>
              </a:ln>
              <a:effectLst/>
            </p:spPr>
            <p:txBody>
              <a:bodyPr anchor="ctr"/>
              <a:lstStyle/>
              <a:p>
                <a:endParaRPr lang="en-US" sz="900" dirty="0"/>
              </a:p>
            </p:txBody>
          </p:sp>
          <p:sp>
            <p:nvSpPr>
              <p:cNvPr id="63" name="Freeform 985">
                <a:extLst>
                  <a:ext uri="{FF2B5EF4-FFF2-40B4-BE49-F238E27FC236}">
                    <a16:creationId xmlns:a16="http://schemas.microsoft.com/office/drawing/2014/main" id="{3FD1546E-CAB2-C363-E6F6-E7EC858A8910}"/>
                  </a:ext>
                </a:extLst>
              </p:cNvPr>
              <p:cNvSpPr>
                <a:spLocks noChangeAspect="1" noChangeArrowheads="1"/>
              </p:cNvSpPr>
              <p:nvPr/>
            </p:nvSpPr>
            <p:spPr bwMode="auto">
              <a:xfrm>
                <a:off x="1960526" y="4239577"/>
                <a:ext cx="335750" cy="335750"/>
              </a:xfrm>
              <a:custGeom>
                <a:avLst/>
                <a:gdLst>
                  <a:gd name="T0" fmla="*/ 22527 w 285390"/>
                  <a:gd name="T1" fmla="*/ 213078 h 285738"/>
                  <a:gd name="T2" fmla="*/ 258620 w 285390"/>
                  <a:gd name="T3" fmla="*/ 203571 h 285738"/>
                  <a:gd name="T4" fmla="*/ 202556 w 285390"/>
                  <a:gd name="T5" fmla="*/ 229895 h 285738"/>
                  <a:gd name="T6" fmla="*/ 256088 w 285390"/>
                  <a:gd name="T7" fmla="*/ 215109 h 285738"/>
                  <a:gd name="T8" fmla="*/ 45214 w 285390"/>
                  <a:gd name="T9" fmla="*/ 194554 h 285738"/>
                  <a:gd name="T10" fmla="*/ 278152 w 285390"/>
                  <a:gd name="T11" fmla="*/ 222680 h 285738"/>
                  <a:gd name="T12" fmla="*/ 188449 w 285390"/>
                  <a:gd name="T13" fmla="*/ 245759 h 285738"/>
                  <a:gd name="T14" fmla="*/ 115384 w 285390"/>
                  <a:gd name="T15" fmla="*/ 242153 h 285738"/>
                  <a:gd name="T16" fmla="*/ 185917 w 285390"/>
                  <a:gd name="T17" fmla="*/ 237827 h 285738"/>
                  <a:gd name="T18" fmla="*/ 182300 w 285390"/>
                  <a:gd name="T19" fmla="*/ 214748 h 285738"/>
                  <a:gd name="T20" fmla="*/ 8681 w 285390"/>
                  <a:gd name="T21" fmla="*/ 194554 h 285738"/>
                  <a:gd name="T22" fmla="*/ 36533 w 285390"/>
                  <a:gd name="T23" fmla="*/ 194554 h 285738"/>
                  <a:gd name="T24" fmla="*/ 153387 w 285390"/>
                  <a:gd name="T25" fmla="*/ 179093 h 285738"/>
                  <a:gd name="T26" fmla="*/ 140731 w 285390"/>
                  <a:gd name="T27" fmla="*/ 185904 h 285738"/>
                  <a:gd name="T28" fmla="*/ 183457 w 285390"/>
                  <a:gd name="T29" fmla="*/ 167551 h 285738"/>
                  <a:gd name="T30" fmla="*/ 179280 w 285390"/>
                  <a:gd name="T31" fmla="*/ 181015 h 285738"/>
                  <a:gd name="T32" fmla="*/ 175102 w 285390"/>
                  <a:gd name="T33" fmla="*/ 173763 h 285738"/>
                  <a:gd name="T34" fmla="*/ 118688 w 285390"/>
                  <a:gd name="T35" fmla="*/ 159176 h 285738"/>
                  <a:gd name="T36" fmla="*/ 122269 w 285390"/>
                  <a:gd name="T37" fmla="*/ 174991 h 285738"/>
                  <a:gd name="T38" fmla="*/ 112956 w 285390"/>
                  <a:gd name="T39" fmla="*/ 157739 h 285738"/>
                  <a:gd name="T40" fmla="*/ 203589 w 285390"/>
                  <a:gd name="T41" fmla="*/ 151151 h 285738"/>
                  <a:gd name="T42" fmla="*/ 195027 w 285390"/>
                  <a:gd name="T43" fmla="*/ 149016 h 285738"/>
                  <a:gd name="T44" fmla="*/ 110782 w 285390"/>
                  <a:gd name="T45" fmla="*/ 122109 h 285738"/>
                  <a:gd name="T46" fmla="*/ 108176 w 285390"/>
                  <a:gd name="T47" fmla="*/ 143226 h 285738"/>
                  <a:gd name="T48" fmla="*/ 110782 w 285390"/>
                  <a:gd name="T49" fmla="*/ 122109 h 285738"/>
                  <a:gd name="T50" fmla="*/ 158111 w 285390"/>
                  <a:gd name="T51" fmla="*/ 112325 h 285738"/>
                  <a:gd name="T52" fmla="*/ 160994 w 285390"/>
                  <a:gd name="T53" fmla="*/ 124911 h 285738"/>
                  <a:gd name="T54" fmla="*/ 153789 w 285390"/>
                  <a:gd name="T55" fmla="*/ 133545 h 285738"/>
                  <a:gd name="T56" fmla="*/ 158111 w 285390"/>
                  <a:gd name="T57" fmla="*/ 165913 h 285738"/>
                  <a:gd name="T58" fmla="*/ 149465 w 285390"/>
                  <a:gd name="T59" fmla="*/ 163396 h 285738"/>
                  <a:gd name="T60" fmla="*/ 146582 w 285390"/>
                  <a:gd name="T61" fmla="*/ 151166 h 285738"/>
                  <a:gd name="T62" fmla="*/ 153789 w 285390"/>
                  <a:gd name="T63" fmla="*/ 142176 h 285738"/>
                  <a:gd name="T64" fmla="*/ 149465 w 285390"/>
                  <a:gd name="T65" fmla="*/ 110168 h 285738"/>
                  <a:gd name="T66" fmla="*/ 189934 w 285390"/>
                  <a:gd name="T67" fmla="*/ 102523 h 285738"/>
                  <a:gd name="T68" fmla="*/ 194322 w 285390"/>
                  <a:gd name="T69" fmla="*/ 119420 h 285738"/>
                  <a:gd name="T70" fmla="*/ 183352 w 285390"/>
                  <a:gd name="T71" fmla="*/ 102523 h 285738"/>
                  <a:gd name="T72" fmla="*/ 132428 w 285390"/>
                  <a:gd name="T73" fmla="*/ 101706 h 285738"/>
                  <a:gd name="T74" fmla="*/ 118246 w 285390"/>
                  <a:gd name="T75" fmla="*/ 108769 h 285738"/>
                  <a:gd name="T76" fmla="*/ 153847 w 285390"/>
                  <a:gd name="T77" fmla="*/ 88026 h 285738"/>
                  <a:gd name="T78" fmla="*/ 169666 w 285390"/>
                  <a:gd name="T79" fmla="*/ 95064 h 285738"/>
                  <a:gd name="T80" fmla="*/ 154199 w 285390"/>
                  <a:gd name="T81" fmla="*/ 96916 h 285738"/>
                  <a:gd name="T82" fmla="*/ 125513 w 285390"/>
                  <a:gd name="T83" fmla="*/ 61135 h 285738"/>
                  <a:gd name="T84" fmla="*/ 127682 w 285390"/>
                  <a:gd name="T85" fmla="*/ 198159 h 285738"/>
                  <a:gd name="T86" fmla="*/ 199300 w 285390"/>
                  <a:gd name="T87" fmla="*/ 215109 h 285738"/>
                  <a:gd name="T88" fmla="*/ 240535 w 285390"/>
                  <a:gd name="T89" fmla="*/ 171475 h 285738"/>
                  <a:gd name="T90" fmla="*/ 125513 w 285390"/>
                  <a:gd name="T91" fmla="*/ 61135 h 285738"/>
                  <a:gd name="T92" fmla="*/ 115023 w 285390"/>
                  <a:gd name="T93" fmla="*/ 16420 h 285738"/>
                  <a:gd name="T94" fmla="*/ 137810 w 285390"/>
                  <a:gd name="T95" fmla="*/ 35528 h 285738"/>
                  <a:gd name="T96" fmla="*/ 150108 w 285390"/>
                  <a:gd name="T97" fmla="*/ 61495 h 285738"/>
                  <a:gd name="T98" fmla="*/ 163491 w 285390"/>
                  <a:gd name="T99" fmla="*/ 34447 h 285738"/>
                  <a:gd name="T100" fmla="*/ 168917 w 285390"/>
                  <a:gd name="T101" fmla="*/ 59692 h 285738"/>
                  <a:gd name="T102" fmla="*/ 193513 w 285390"/>
                  <a:gd name="T103" fmla="*/ 9926 h 285738"/>
                  <a:gd name="T104" fmla="*/ 141065 w 285390"/>
                  <a:gd name="T105" fmla="*/ 15699 h 285738"/>
                  <a:gd name="T106" fmla="*/ 143597 w 285390"/>
                  <a:gd name="T107" fmla="*/ 7763 h 285738"/>
                  <a:gd name="T108" fmla="*/ 200024 w 285390"/>
                  <a:gd name="T109" fmla="*/ 4157 h 285738"/>
                  <a:gd name="T110" fmla="*/ 249216 w 285390"/>
                  <a:gd name="T111" fmla="*/ 171475 h 285738"/>
                  <a:gd name="T112" fmla="*/ 269834 w 285390"/>
                  <a:gd name="T113" fmla="*/ 206816 h 285738"/>
                  <a:gd name="T114" fmla="*/ 286832 w 285390"/>
                  <a:gd name="T115" fmla="*/ 223041 h 285738"/>
                  <a:gd name="T116" fmla="*/ 40150 w 285390"/>
                  <a:gd name="T117" fmla="*/ 272442 h 285738"/>
                  <a:gd name="T118" fmla="*/ 0 w 285390"/>
                  <a:gd name="T119" fmla="*/ 190227 h 285738"/>
                  <a:gd name="T120" fmla="*/ 58234 w 285390"/>
                  <a:gd name="T121" fmla="*/ 185901 h 285738"/>
                  <a:gd name="T122" fmla="*/ 107066 w 285390"/>
                  <a:gd name="T123" fmla="*/ 19304 h 2857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5390" h="285738">
                    <a:moveTo>
                      <a:pt x="22415" y="203898"/>
                    </a:moveTo>
                    <a:cubicBezTo>
                      <a:pt x="24701" y="203898"/>
                      <a:pt x="26606" y="206184"/>
                      <a:pt x="26606" y="208470"/>
                    </a:cubicBezTo>
                    <a:cubicBezTo>
                      <a:pt x="26606" y="211137"/>
                      <a:pt x="24701" y="213042"/>
                      <a:pt x="22415" y="213042"/>
                    </a:cubicBezTo>
                    <a:cubicBezTo>
                      <a:pt x="19367" y="213042"/>
                      <a:pt x="17462" y="211137"/>
                      <a:pt x="17462" y="208470"/>
                    </a:cubicBezTo>
                    <a:cubicBezTo>
                      <a:pt x="17462" y="206184"/>
                      <a:pt x="19367" y="203898"/>
                      <a:pt x="22415" y="203898"/>
                    </a:cubicBezTo>
                    <a:close/>
                    <a:moveTo>
                      <a:pt x="257319" y="203535"/>
                    </a:moveTo>
                    <a:cubicBezTo>
                      <a:pt x="255160" y="202093"/>
                      <a:pt x="244363" y="206780"/>
                      <a:pt x="236446" y="210025"/>
                    </a:cubicBezTo>
                    <a:cubicBezTo>
                      <a:pt x="226729" y="214352"/>
                      <a:pt x="214853" y="219039"/>
                      <a:pt x="201177" y="223365"/>
                    </a:cubicBezTo>
                    <a:cubicBezTo>
                      <a:pt x="201537" y="225528"/>
                      <a:pt x="201537" y="227331"/>
                      <a:pt x="201537" y="229855"/>
                    </a:cubicBezTo>
                    <a:cubicBezTo>
                      <a:pt x="201177" y="230936"/>
                      <a:pt x="201177" y="232739"/>
                      <a:pt x="200817" y="234181"/>
                    </a:cubicBezTo>
                    <a:cubicBezTo>
                      <a:pt x="223850" y="228413"/>
                      <a:pt x="240405" y="221202"/>
                      <a:pt x="251921" y="216154"/>
                    </a:cubicBezTo>
                    <a:cubicBezTo>
                      <a:pt x="253001" y="215794"/>
                      <a:pt x="254080" y="215433"/>
                      <a:pt x="254800" y="215073"/>
                    </a:cubicBezTo>
                    <a:cubicBezTo>
                      <a:pt x="258039" y="212188"/>
                      <a:pt x="259838" y="208944"/>
                      <a:pt x="259838" y="207141"/>
                    </a:cubicBezTo>
                    <a:cubicBezTo>
                      <a:pt x="259838" y="206420"/>
                      <a:pt x="259838" y="204978"/>
                      <a:pt x="257319" y="203535"/>
                    </a:cubicBezTo>
                    <a:close/>
                    <a:moveTo>
                      <a:pt x="44986" y="194522"/>
                    </a:moveTo>
                    <a:lnTo>
                      <a:pt x="44986" y="264827"/>
                    </a:lnTo>
                    <a:cubicBezTo>
                      <a:pt x="64780" y="270956"/>
                      <a:pt x="181383" y="301963"/>
                      <a:pt x="269555" y="231658"/>
                    </a:cubicBezTo>
                    <a:cubicBezTo>
                      <a:pt x="271355" y="230576"/>
                      <a:pt x="276753" y="226249"/>
                      <a:pt x="276753" y="222644"/>
                    </a:cubicBezTo>
                    <a:cubicBezTo>
                      <a:pt x="276753" y="221562"/>
                      <a:pt x="276753" y="220120"/>
                      <a:pt x="274594" y="218318"/>
                    </a:cubicBezTo>
                    <a:cubicBezTo>
                      <a:pt x="272434" y="216875"/>
                      <a:pt x="264157" y="220481"/>
                      <a:pt x="255160" y="224447"/>
                    </a:cubicBezTo>
                    <a:cubicBezTo>
                      <a:pt x="241124" y="230215"/>
                      <a:pt x="219171" y="239589"/>
                      <a:pt x="187501" y="245719"/>
                    </a:cubicBezTo>
                    <a:cubicBezTo>
                      <a:pt x="180303" y="248603"/>
                      <a:pt x="169867" y="250045"/>
                      <a:pt x="157271" y="250045"/>
                    </a:cubicBezTo>
                    <a:cubicBezTo>
                      <a:pt x="146474" y="250045"/>
                      <a:pt x="133518" y="248963"/>
                      <a:pt x="118763" y="247161"/>
                    </a:cubicBezTo>
                    <a:cubicBezTo>
                      <a:pt x="116244" y="246800"/>
                      <a:pt x="114444" y="244637"/>
                      <a:pt x="114804" y="242113"/>
                    </a:cubicBezTo>
                    <a:cubicBezTo>
                      <a:pt x="115164" y="239950"/>
                      <a:pt x="117323" y="238147"/>
                      <a:pt x="119843" y="238508"/>
                    </a:cubicBezTo>
                    <a:cubicBezTo>
                      <a:pt x="158710" y="243555"/>
                      <a:pt x="176705" y="240671"/>
                      <a:pt x="184622" y="237787"/>
                    </a:cubicBezTo>
                    <a:lnTo>
                      <a:pt x="184982" y="237787"/>
                    </a:lnTo>
                    <a:cubicBezTo>
                      <a:pt x="192540" y="234542"/>
                      <a:pt x="192899" y="230576"/>
                      <a:pt x="192899" y="229494"/>
                    </a:cubicBezTo>
                    <a:cubicBezTo>
                      <a:pt x="193259" y="224086"/>
                      <a:pt x="192180" y="220120"/>
                      <a:pt x="189661" y="217957"/>
                    </a:cubicBezTo>
                    <a:cubicBezTo>
                      <a:pt x="186422" y="214712"/>
                      <a:pt x="181383" y="214712"/>
                      <a:pt x="181383" y="214712"/>
                    </a:cubicBezTo>
                    <a:cubicBezTo>
                      <a:pt x="139276" y="215433"/>
                      <a:pt x="131359" y="211107"/>
                      <a:pt x="122362" y="205699"/>
                    </a:cubicBezTo>
                    <a:cubicBezTo>
                      <a:pt x="113724" y="200651"/>
                      <a:pt x="104007" y="194522"/>
                      <a:pt x="44986" y="194522"/>
                    </a:cubicBezTo>
                    <a:close/>
                    <a:moveTo>
                      <a:pt x="8637" y="194522"/>
                    </a:moveTo>
                    <a:lnTo>
                      <a:pt x="8637" y="263746"/>
                    </a:lnTo>
                    <a:lnTo>
                      <a:pt x="36349" y="263746"/>
                    </a:lnTo>
                    <a:lnTo>
                      <a:pt x="36349" y="194522"/>
                    </a:lnTo>
                    <a:lnTo>
                      <a:pt x="8637" y="194522"/>
                    </a:lnTo>
                    <a:close/>
                    <a:moveTo>
                      <a:pt x="142122" y="177627"/>
                    </a:moveTo>
                    <a:cubicBezTo>
                      <a:pt x="145620" y="178344"/>
                      <a:pt x="149117" y="179061"/>
                      <a:pt x="152615" y="179061"/>
                    </a:cubicBezTo>
                    <a:cubicBezTo>
                      <a:pt x="155064" y="179061"/>
                      <a:pt x="156812" y="180853"/>
                      <a:pt x="156812" y="183363"/>
                    </a:cubicBezTo>
                    <a:cubicBezTo>
                      <a:pt x="156812" y="185513"/>
                      <a:pt x="155064" y="187664"/>
                      <a:pt x="152615" y="187664"/>
                    </a:cubicBezTo>
                    <a:cubicBezTo>
                      <a:pt x="148418" y="187664"/>
                      <a:pt x="144220" y="186947"/>
                      <a:pt x="140023" y="185872"/>
                    </a:cubicBezTo>
                    <a:cubicBezTo>
                      <a:pt x="137924" y="185513"/>
                      <a:pt x="136525" y="183004"/>
                      <a:pt x="136875" y="180853"/>
                    </a:cubicBezTo>
                    <a:cubicBezTo>
                      <a:pt x="137575" y="178344"/>
                      <a:pt x="140023" y="176910"/>
                      <a:pt x="142122" y="177627"/>
                    </a:cubicBezTo>
                    <a:close/>
                    <a:moveTo>
                      <a:pt x="182534" y="167523"/>
                    </a:moveTo>
                    <a:cubicBezTo>
                      <a:pt x="184266" y="165798"/>
                      <a:pt x="186690" y="165798"/>
                      <a:pt x="188422" y="167523"/>
                    </a:cubicBezTo>
                    <a:cubicBezTo>
                      <a:pt x="190154" y="169249"/>
                      <a:pt x="190154" y="171665"/>
                      <a:pt x="188422" y="173390"/>
                    </a:cubicBezTo>
                    <a:cubicBezTo>
                      <a:pt x="185651" y="176151"/>
                      <a:pt x="182188" y="178912"/>
                      <a:pt x="178378" y="180983"/>
                    </a:cubicBezTo>
                    <a:cubicBezTo>
                      <a:pt x="178031" y="181328"/>
                      <a:pt x="176992" y="181328"/>
                      <a:pt x="176299" y="181328"/>
                    </a:cubicBezTo>
                    <a:cubicBezTo>
                      <a:pt x="174914" y="181328"/>
                      <a:pt x="173528" y="180983"/>
                      <a:pt x="172836" y="179602"/>
                    </a:cubicBezTo>
                    <a:cubicBezTo>
                      <a:pt x="171450" y="177532"/>
                      <a:pt x="172489" y="175116"/>
                      <a:pt x="174221" y="173735"/>
                    </a:cubicBezTo>
                    <a:cubicBezTo>
                      <a:pt x="177338" y="172010"/>
                      <a:pt x="180109" y="169939"/>
                      <a:pt x="182534" y="167523"/>
                    </a:cubicBezTo>
                    <a:close/>
                    <a:moveTo>
                      <a:pt x="112388" y="157711"/>
                    </a:moveTo>
                    <a:cubicBezTo>
                      <a:pt x="114527" y="156273"/>
                      <a:pt x="117378" y="156992"/>
                      <a:pt x="118091" y="159148"/>
                    </a:cubicBezTo>
                    <a:cubicBezTo>
                      <a:pt x="120229" y="162383"/>
                      <a:pt x="122367" y="165259"/>
                      <a:pt x="124862" y="167775"/>
                    </a:cubicBezTo>
                    <a:cubicBezTo>
                      <a:pt x="126644" y="169572"/>
                      <a:pt x="126644" y="172088"/>
                      <a:pt x="124862" y="173885"/>
                    </a:cubicBezTo>
                    <a:cubicBezTo>
                      <a:pt x="124149" y="174604"/>
                      <a:pt x="123080" y="174963"/>
                      <a:pt x="121654" y="174963"/>
                    </a:cubicBezTo>
                    <a:cubicBezTo>
                      <a:pt x="120942" y="174963"/>
                      <a:pt x="119872" y="174604"/>
                      <a:pt x="118803" y="173885"/>
                    </a:cubicBezTo>
                    <a:cubicBezTo>
                      <a:pt x="115596" y="170650"/>
                      <a:pt x="113101" y="167415"/>
                      <a:pt x="110963" y="163462"/>
                    </a:cubicBezTo>
                    <a:cubicBezTo>
                      <a:pt x="109537" y="161305"/>
                      <a:pt x="110606" y="158789"/>
                      <a:pt x="112388" y="157711"/>
                    </a:cubicBezTo>
                    <a:close/>
                    <a:moveTo>
                      <a:pt x="200342" y="134048"/>
                    </a:moveTo>
                    <a:cubicBezTo>
                      <a:pt x="202565" y="134048"/>
                      <a:pt x="204417" y="135827"/>
                      <a:pt x="204417" y="138318"/>
                    </a:cubicBezTo>
                    <a:cubicBezTo>
                      <a:pt x="204417" y="142943"/>
                      <a:pt x="204046" y="147213"/>
                      <a:pt x="202565" y="151127"/>
                    </a:cubicBezTo>
                    <a:cubicBezTo>
                      <a:pt x="202194" y="152906"/>
                      <a:pt x="200342" y="154329"/>
                      <a:pt x="198490" y="154329"/>
                    </a:cubicBezTo>
                    <a:cubicBezTo>
                      <a:pt x="198120" y="154329"/>
                      <a:pt x="197750" y="153973"/>
                      <a:pt x="197379" y="153973"/>
                    </a:cubicBezTo>
                    <a:cubicBezTo>
                      <a:pt x="194786" y="153262"/>
                      <a:pt x="193675" y="151127"/>
                      <a:pt x="194046" y="148992"/>
                    </a:cubicBezTo>
                    <a:cubicBezTo>
                      <a:pt x="195157" y="145790"/>
                      <a:pt x="195527" y="142232"/>
                      <a:pt x="195527" y="138673"/>
                    </a:cubicBezTo>
                    <a:cubicBezTo>
                      <a:pt x="195527" y="136183"/>
                      <a:pt x="197379" y="134048"/>
                      <a:pt x="200342" y="134048"/>
                    </a:cubicBezTo>
                    <a:close/>
                    <a:moveTo>
                      <a:pt x="110225" y="122089"/>
                    </a:moveTo>
                    <a:cubicBezTo>
                      <a:pt x="112448" y="122830"/>
                      <a:pt x="113930" y="125052"/>
                      <a:pt x="113559" y="127645"/>
                    </a:cubicBezTo>
                    <a:cubicBezTo>
                      <a:pt x="112448" y="131349"/>
                      <a:pt x="112078" y="135053"/>
                      <a:pt x="112078" y="138757"/>
                    </a:cubicBezTo>
                    <a:cubicBezTo>
                      <a:pt x="112078" y="140980"/>
                      <a:pt x="109855" y="143202"/>
                      <a:pt x="107632" y="143202"/>
                    </a:cubicBezTo>
                    <a:cubicBezTo>
                      <a:pt x="105410" y="143202"/>
                      <a:pt x="103187" y="141350"/>
                      <a:pt x="103187" y="138757"/>
                    </a:cubicBezTo>
                    <a:cubicBezTo>
                      <a:pt x="103187" y="133942"/>
                      <a:pt x="103558" y="129867"/>
                      <a:pt x="104669" y="125422"/>
                    </a:cubicBezTo>
                    <a:cubicBezTo>
                      <a:pt x="105410" y="123200"/>
                      <a:pt x="107632" y="121348"/>
                      <a:pt x="110225" y="122089"/>
                    </a:cubicBezTo>
                    <a:close/>
                    <a:moveTo>
                      <a:pt x="153015" y="105473"/>
                    </a:moveTo>
                    <a:cubicBezTo>
                      <a:pt x="155524" y="105473"/>
                      <a:pt x="157316" y="107630"/>
                      <a:pt x="157316" y="110148"/>
                    </a:cubicBezTo>
                    <a:lnTo>
                      <a:pt x="157316" y="112305"/>
                    </a:lnTo>
                    <a:cubicBezTo>
                      <a:pt x="162335" y="113384"/>
                      <a:pt x="166636" y="116620"/>
                      <a:pt x="168428" y="121295"/>
                    </a:cubicBezTo>
                    <a:cubicBezTo>
                      <a:pt x="169145" y="123453"/>
                      <a:pt x="168070" y="125970"/>
                      <a:pt x="165919" y="127049"/>
                    </a:cubicBezTo>
                    <a:cubicBezTo>
                      <a:pt x="163768" y="127768"/>
                      <a:pt x="161259" y="127049"/>
                      <a:pt x="160184" y="124891"/>
                    </a:cubicBezTo>
                    <a:cubicBezTo>
                      <a:pt x="159467" y="122014"/>
                      <a:pt x="156241" y="120216"/>
                      <a:pt x="153015" y="120216"/>
                    </a:cubicBezTo>
                    <a:cubicBezTo>
                      <a:pt x="148713" y="120216"/>
                      <a:pt x="145128" y="123453"/>
                      <a:pt x="145128" y="127049"/>
                    </a:cubicBezTo>
                    <a:cubicBezTo>
                      <a:pt x="145128" y="131364"/>
                      <a:pt x="147638" y="133521"/>
                      <a:pt x="153015" y="133521"/>
                    </a:cubicBezTo>
                    <a:cubicBezTo>
                      <a:pt x="163051" y="133521"/>
                      <a:pt x="169504" y="139635"/>
                      <a:pt x="169504" y="148624"/>
                    </a:cubicBezTo>
                    <a:cubicBezTo>
                      <a:pt x="169504" y="155816"/>
                      <a:pt x="164485" y="161570"/>
                      <a:pt x="157316" y="163368"/>
                    </a:cubicBezTo>
                    <a:lnTo>
                      <a:pt x="157316" y="165885"/>
                    </a:lnTo>
                    <a:cubicBezTo>
                      <a:pt x="157316" y="168043"/>
                      <a:pt x="155524" y="170200"/>
                      <a:pt x="153015" y="170200"/>
                    </a:cubicBezTo>
                    <a:cubicBezTo>
                      <a:pt x="150505" y="170200"/>
                      <a:pt x="148713" y="168043"/>
                      <a:pt x="148713" y="165885"/>
                    </a:cubicBezTo>
                    <a:lnTo>
                      <a:pt x="148713" y="163368"/>
                    </a:lnTo>
                    <a:cubicBezTo>
                      <a:pt x="143694" y="162289"/>
                      <a:pt x="139751" y="159053"/>
                      <a:pt x="137959" y="154378"/>
                    </a:cubicBezTo>
                    <a:cubicBezTo>
                      <a:pt x="136884" y="152220"/>
                      <a:pt x="137959" y="149344"/>
                      <a:pt x="140110" y="148624"/>
                    </a:cubicBezTo>
                    <a:cubicBezTo>
                      <a:pt x="142261" y="147546"/>
                      <a:pt x="144770" y="148624"/>
                      <a:pt x="145845" y="151142"/>
                    </a:cubicBezTo>
                    <a:cubicBezTo>
                      <a:pt x="146921" y="153659"/>
                      <a:pt x="149788" y="155457"/>
                      <a:pt x="153015" y="155457"/>
                    </a:cubicBezTo>
                    <a:cubicBezTo>
                      <a:pt x="157316" y="155457"/>
                      <a:pt x="160901" y="152220"/>
                      <a:pt x="160901" y="148624"/>
                    </a:cubicBezTo>
                    <a:cubicBezTo>
                      <a:pt x="160901" y="144669"/>
                      <a:pt x="158391" y="142152"/>
                      <a:pt x="153015" y="142152"/>
                    </a:cubicBezTo>
                    <a:cubicBezTo>
                      <a:pt x="142978" y="142152"/>
                      <a:pt x="136525" y="136398"/>
                      <a:pt x="136525" y="127049"/>
                    </a:cubicBezTo>
                    <a:cubicBezTo>
                      <a:pt x="136525" y="119857"/>
                      <a:pt x="141902" y="114103"/>
                      <a:pt x="148713" y="112305"/>
                    </a:cubicBezTo>
                    <a:lnTo>
                      <a:pt x="148713" y="110148"/>
                    </a:lnTo>
                    <a:cubicBezTo>
                      <a:pt x="148713" y="107630"/>
                      <a:pt x="150505" y="105473"/>
                      <a:pt x="153015" y="105473"/>
                    </a:cubicBezTo>
                    <a:close/>
                    <a:moveTo>
                      <a:pt x="182430" y="102507"/>
                    </a:moveTo>
                    <a:cubicBezTo>
                      <a:pt x="184249" y="100710"/>
                      <a:pt x="187160" y="100710"/>
                      <a:pt x="188979" y="102507"/>
                    </a:cubicBezTo>
                    <a:cubicBezTo>
                      <a:pt x="191889" y="105383"/>
                      <a:pt x="194799" y="108977"/>
                      <a:pt x="196982" y="112931"/>
                    </a:cubicBezTo>
                    <a:cubicBezTo>
                      <a:pt x="198073" y="114728"/>
                      <a:pt x="197710" y="117244"/>
                      <a:pt x="195527" y="118682"/>
                    </a:cubicBezTo>
                    <a:cubicBezTo>
                      <a:pt x="194799" y="119041"/>
                      <a:pt x="194072" y="119400"/>
                      <a:pt x="193344" y="119400"/>
                    </a:cubicBezTo>
                    <a:cubicBezTo>
                      <a:pt x="191889" y="119400"/>
                      <a:pt x="190434" y="118682"/>
                      <a:pt x="189342" y="116884"/>
                    </a:cubicBezTo>
                    <a:cubicBezTo>
                      <a:pt x="187523" y="114009"/>
                      <a:pt x="185341" y="111133"/>
                      <a:pt x="182430" y="108617"/>
                    </a:cubicBezTo>
                    <a:cubicBezTo>
                      <a:pt x="180975" y="106820"/>
                      <a:pt x="180975" y="104304"/>
                      <a:pt x="182430" y="102507"/>
                    </a:cubicBezTo>
                    <a:close/>
                    <a:moveTo>
                      <a:pt x="127529" y="93887"/>
                    </a:moveTo>
                    <a:cubicBezTo>
                      <a:pt x="129646" y="92773"/>
                      <a:pt x="132115" y="93516"/>
                      <a:pt x="133526" y="95745"/>
                    </a:cubicBezTo>
                    <a:cubicBezTo>
                      <a:pt x="134584" y="97974"/>
                      <a:pt x="133879" y="100575"/>
                      <a:pt x="131762" y="101690"/>
                    </a:cubicBezTo>
                    <a:cubicBezTo>
                      <a:pt x="128940" y="103547"/>
                      <a:pt x="126118" y="105776"/>
                      <a:pt x="123648" y="108749"/>
                    </a:cubicBezTo>
                    <a:cubicBezTo>
                      <a:pt x="122590" y="109492"/>
                      <a:pt x="121532" y="109863"/>
                      <a:pt x="120473" y="109863"/>
                    </a:cubicBezTo>
                    <a:cubicBezTo>
                      <a:pt x="119415" y="109863"/>
                      <a:pt x="118357" y="109492"/>
                      <a:pt x="117651" y="108749"/>
                    </a:cubicBezTo>
                    <a:cubicBezTo>
                      <a:pt x="115887" y="106891"/>
                      <a:pt x="115887" y="104290"/>
                      <a:pt x="117651" y="102433"/>
                    </a:cubicBezTo>
                    <a:cubicBezTo>
                      <a:pt x="120473" y="99089"/>
                      <a:pt x="124001" y="96488"/>
                      <a:pt x="127529" y="93887"/>
                    </a:cubicBezTo>
                    <a:close/>
                    <a:moveTo>
                      <a:pt x="153073" y="88010"/>
                    </a:moveTo>
                    <a:lnTo>
                      <a:pt x="153423" y="88010"/>
                    </a:lnTo>
                    <a:cubicBezTo>
                      <a:pt x="157620" y="88010"/>
                      <a:pt x="161817" y="88380"/>
                      <a:pt x="166015" y="89862"/>
                    </a:cubicBezTo>
                    <a:cubicBezTo>
                      <a:pt x="168113" y="90232"/>
                      <a:pt x="169512" y="92826"/>
                      <a:pt x="168813" y="95048"/>
                    </a:cubicBezTo>
                    <a:cubicBezTo>
                      <a:pt x="168463" y="97271"/>
                      <a:pt x="166714" y="98752"/>
                      <a:pt x="164965" y="98752"/>
                    </a:cubicBezTo>
                    <a:cubicBezTo>
                      <a:pt x="164616" y="98752"/>
                      <a:pt x="163916" y="98752"/>
                      <a:pt x="163566" y="98382"/>
                    </a:cubicBezTo>
                    <a:cubicBezTo>
                      <a:pt x="160418" y="97641"/>
                      <a:pt x="156920" y="96900"/>
                      <a:pt x="153423" y="96900"/>
                    </a:cubicBezTo>
                    <a:cubicBezTo>
                      <a:pt x="150974" y="96900"/>
                      <a:pt x="149225" y="95048"/>
                      <a:pt x="149225" y="92455"/>
                    </a:cubicBezTo>
                    <a:cubicBezTo>
                      <a:pt x="149225" y="90232"/>
                      <a:pt x="150974" y="88010"/>
                      <a:pt x="153073" y="88010"/>
                    </a:cubicBezTo>
                    <a:close/>
                    <a:moveTo>
                      <a:pt x="124881" y="61123"/>
                    </a:moveTo>
                    <a:cubicBezTo>
                      <a:pt x="113365" y="68333"/>
                      <a:pt x="68019" y="100061"/>
                      <a:pt x="69098" y="171447"/>
                    </a:cubicBezTo>
                    <a:cubicBezTo>
                      <a:pt x="69098" y="176495"/>
                      <a:pt x="68379" y="181542"/>
                      <a:pt x="66939" y="186229"/>
                    </a:cubicBezTo>
                    <a:cubicBezTo>
                      <a:pt x="109046" y="188032"/>
                      <a:pt x="118403" y="193080"/>
                      <a:pt x="127040" y="198127"/>
                    </a:cubicBezTo>
                    <a:cubicBezTo>
                      <a:pt x="134958" y="202814"/>
                      <a:pt x="141436" y="206780"/>
                      <a:pt x="181383" y="206059"/>
                    </a:cubicBezTo>
                    <a:cubicBezTo>
                      <a:pt x="181383" y="206059"/>
                      <a:pt x="189661" y="205699"/>
                      <a:pt x="195779" y="211467"/>
                    </a:cubicBezTo>
                    <a:cubicBezTo>
                      <a:pt x="196858" y="212549"/>
                      <a:pt x="197578" y="213631"/>
                      <a:pt x="198298" y="215073"/>
                    </a:cubicBezTo>
                    <a:cubicBezTo>
                      <a:pt x="211614" y="211107"/>
                      <a:pt x="223490" y="206420"/>
                      <a:pt x="233207" y="202093"/>
                    </a:cubicBezTo>
                    <a:cubicBezTo>
                      <a:pt x="237885" y="199930"/>
                      <a:pt x="242204" y="198127"/>
                      <a:pt x="245803" y="196685"/>
                    </a:cubicBezTo>
                    <a:cubicBezTo>
                      <a:pt x="241484" y="188753"/>
                      <a:pt x="238965" y="180100"/>
                      <a:pt x="239325" y="171447"/>
                    </a:cubicBezTo>
                    <a:cubicBezTo>
                      <a:pt x="240045" y="100782"/>
                      <a:pt x="195059" y="68333"/>
                      <a:pt x="183542" y="61123"/>
                    </a:cubicBezTo>
                    <a:cubicBezTo>
                      <a:pt x="176705" y="66891"/>
                      <a:pt x="165908" y="70136"/>
                      <a:pt x="154032" y="70136"/>
                    </a:cubicBezTo>
                    <a:cubicBezTo>
                      <a:pt x="142515" y="70136"/>
                      <a:pt x="131719" y="66891"/>
                      <a:pt x="124881" y="61123"/>
                    </a:cubicBezTo>
                    <a:close/>
                    <a:moveTo>
                      <a:pt x="119483" y="8844"/>
                    </a:moveTo>
                    <a:cubicBezTo>
                      <a:pt x="117683" y="8123"/>
                      <a:pt x="116244" y="9205"/>
                      <a:pt x="115884" y="9926"/>
                    </a:cubicBezTo>
                    <a:cubicBezTo>
                      <a:pt x="114444" y="11368"/>
                      <a:pt x="113365" y="13531"/>
                      <a:pt x="114444" y="16416"/>
                    </a:cubicBezTo>
                    <a:lnTo>
                      <a:pt x="128840" y="53551"/>
                    </a:lnTo>
                    <a:cubicBezTo>
                      <a:pt x="131719" y="56075"/>
                      <a:pt x="135678" y="58238"/>
                      <a:pt x="140356" y="59680"/>
                    </a:cubicBezTo>
                    <a:lnTo>
                      <a:pt x="137117" y="35524"/>
                    </a:lnTo>
                    <a:cubicBezTo>
                      <a:pt x="136757" y="33001"/>
                      <a:pt x="138557" y="30837"/>
                      <a:pt x="140716" y="30477"/>
                    </a:cubicBezTo>
                    <a:cubicBezTo>
                      <a:pt x="142875" y="30116"/>
                      <a:pt x="145394" y="31919"/>
                      <a:pt x="145394" y="34443"/>
                    </a:cubicBezTo>
                    <a:lnTo>
                      <a:pt x="149353" y="61483"/>
                    </a:lnTo>
                    <a:cubicBezTo>
                      <a:pt x="150793" y="61483"/>
                      <a:pt x="152592" y="61844"/>
                      <a:pt x="154032" y="61844"/>
                    </a:cubicBezTo>
                    <a:cubicBezTo>
                      <a:pt x="155831" y="61844"/>
                      <a:pt x="157271" y="61483"/>
                      <a:pt x="159070" y="61483"/>
                    </a:cubicBezTo>
                    <a:lnTo>
                      <a:pt x="162669" y="34443"/>
                    </a:lnTo>
                    <a:cubicBezTo>
                      <a:pt x="163029" y="31919"/>
                      <a:pt x="165188" y="30116"/>
                      <a:pt x="167707" y="30477"/>
                    </a:cubicBezTo>
                    <a:cubicBezTo>
                      <a:pt x="169867" y="30837"/>
                      <a:pt x="171666" y="33001"/>
                      <a:pt x="171306" y="35524"/>
                    </a:cubicBezTo>
                    <a:lnTo>
                      <a:pt x="168067" y="59680"/>
                    </a:lnTo>
                    <a:cubicBezTo>
                      <a:pt x="172746" y="58238"/>
                      <a:pt x="176705" y="56075"/>
                      <a:pt x="179224" y="53551"/>
                    </a:cubicBezTo>
                    <a:lnTo>
                      <a:pt x="193619" y="16416"/>
                    </a:lnTo>
                    <a:cubicBezTo>
                      <a:pt x="194699" y="13531"/>
                      <a:pt x="193979" y="11368"/>
                      <a:pt x="192540" y="9926"/>
                    </a:cubicBezTo>
                    <a:cubicBezTo>
                      <a:pt x="192180" y="9205"/>
                      <a:pt x="190740" y="8123"/>
                      <a:pt x="188581" y="8844"/>
                    </a:cubicBezTo>
                    <a:lnTo>
                      <a:pt x="168067" y="15695"/>
                    </a:lnTo>
                    <a:cubicBezTo>
                      <a:pt x="159070" y="18939"/>
                      <a:pt x="149353" y="18939"/>
                      <a:pt x="140356" y="15695"/>
                    </a:cubicBezTo>
                    <a:lnTo>
                      <a:pt x="119483" y="8844"/>
                    </a:lnTo>
                    <a:close/>
                    <a:moveTo>
                      <a:pt x="122362" y="552"/>
                    </a:moveTo>
                    <a:lnTo>
                      <a:pt x="142875" y="7763"/>
                    </a:lnTo>
                    <a:cubicBezTo>
                      <a:pt x="150433" y="10287"/>
                      <a:pt x="157990" y="10287"/>
                      <a:pt x="165548" y="7763"/>
                    </a:cubicBezTo>
                    <a:lnTo>
                      <a:pt x="186062" y="552"/>
                    </a:lnTo>
                    <a:cubicBezTo>
                      <a:pt x="190380" y="-890"/>
                      <a:pt x="195419" y="552"/>
                      <a:pt x="199018" y="4157"/>
                    </a:cubicBezTo>
                    <a:cubicBezTo>
                      <a:pt x="202616" y="8123"/>
                      <a:pt x="204056" y="14252"/>
                      <a:pt x="201897" y="19300"/>
                    </a:cubicBezTo>
                    <a:lnTo>
                      <a:pt x="188221" y="53912"/>
                    </a:lnTo>
                    <a:cubicBezTo>
                      <a:pt x="201537" y="62204"/>
                      <a:pt x="248682" y="97537"/>
                      <a:pt x="247962" y="171447"/>
                    </a:cubicBezTo>
                    <a:cubicBezTo>
                      <a:pt x="247962" y="179379"/>
                      <a:pt x="250121" y="187311"/>
                      <a:pt x="254440" y="194522"/>
                    </a:cubicBezTo>
                    <a:cubicBezTo>
                      <a:pt x="257679" y="194161"/>
                      <a:pt x="260198" y="194522"/>
                      <a:pt x="262717" y="196325"/>
                    </a:cubicBezTo>
                    <a:cubicBezTo>
                      <a:pt x="267036" y="199930"/>
                      <a:pt x="268116" y="203896"/>
                      <a:pt x="268476" y="206780"/>
                    </a:cubicBezTo>
                    <a:cubicBezTo>
                      <a:pt x="268476" y="207862"/>
                      <a:pt x="268116" y="208944"/>
                      <a:pt x="267756" y="210025"/>
                    </a:cubicBezTo>
                    <a:cubicBezTo>
                      <a:pt x="273154" y="208944"/>
                      <a:pt x="276753" y="208944"/>
                      <a:pt x="279992" y="211828"/>
                    </a:cubicBezTo>
                    <a:cubicBezTo>
                      <a:pt x="284671" y="215794"/>
                      <a:pt x="285390" y="220120"/>
                      <a:pt x="285390" y="223005"/>
                    </a:cubicBezTo>
                    <a:cubicBezTo>
                      <a:pt x="285030" y="231658"/>
                      <a:pt x="275673" y="238147"/>
                      <a:pt x="274954" y="238868"/>
                    </a:cubicBezTo>
                    <a:cubicBezTo>
                      <a:pt x="228528" y="275643"/>
                      <a:pt x="174545" y="285738"/>
                      <a:pt x="129919" y="285738"/>
                    </a:cubicBezTo>
                    <a:cubicBezTo>
                      <a:pt x="82414" y="285738"/>
                      <a:pt x="45346" y="274201"/>
                      <a:pt x="39948" y="272398"/>
                    </a:cubicBezTo>
                    <a:lnTo>
                      <a:pt x="4318" y="272398"/>
                    </a:lnTo>
                    <a:cubicBezTo>
                      <a:pt x="1799" y="272398"/>
                      <a:pt x="0" y="270596"/>
                      <a:pt x="0" y="268072"/>
                    </a:cubicBezTo>
                    <a:lnTo>
                      <a:pt x="0" y="190195"/>
                    </a:lnTo>
                    <a:cubicBezTo>
                      <a:pt x="0" y="187672"/>
                      <a:pt x="1799" y="185869"/>
                      <a:pt x="4318" y="185869"/>
                    </a:cubicBezTo>
                    <a:lnTo>
                      <a:pt x="40667" y="185869"/>
                    </a:lnTo>
                    <a:cubicBezTo>
                      <a:pt x="46786" y="185869"/>
                      <a:pt x="52544" y="185869"/>
                      <a:pt x="57942" y="185869"/>
                    </a:cubicBezTo>
                    <a:cubicBezTo>
                      <a:pt x="59382" y="181182"/>
                      <a:pt x="60461" y="176495"/>
                      <a:pt x="60461" y="171447"/>
                    </a:cubicBezTo>
                    <a:cubicBezTo>
                      <a:pt x="59382" y="97537"/>
                      <a:pt x="106887" y="62204"/>
                      <a:pt x="119843" y="53912"/>
                    </a:cubicBezTo>
                    <a:lnTo>
                      <a:pt x="106527" y="19300"/>
                    </a:lnTo>
                    <a:cubicBezTo>
                      <a:pt x="104367" y="14252"/>
                      <a:pt x="105807" y="8123"/>
                      <a:pt x="109406" y="4157"/>
                    </a:cubicBezTo>
                    <a:cubicBezTo>
                      <a:pt x="112645" y="552"/>
                      <a:pt x="117683" y="-890"/>
                      <a:pt x="122362" y="552"/>
                    </a:cubicBezTo>
                    <a:close/>
                  </a:path>
                </a:pathLst>
              </a:custGeom>
              <a:solidFill>
                <a:schemeClr val="bg1"/>
              </a:solidFill>
              <a:ln>
                <a:noFill/>
              </a:ln>
              <a:effectLst/>
            </p:spPr>
            <p:txBody>
              <a:bodyPr anchor="ctr"/>
              <a:lstStyle/>
              <a:p>
                <a:endParaRPr lang="en-US" sz="900" dirty="0"/>
              </a:p>
            </p:txBody>
          </p:sp>
          <p:sp>
            <p:nvSpPr>
              <p:cNvPr id="64" name="Freeform 986">
                <a:extLst>
                  <a:ext uri="{FF2B5EF4-FFF2-40B4-BE49-F238E27FC236}">
                    <a16:creationId xmlns:a16="http://schemas.microsoft.com/office/drawing/2014/main" id="{31A0EFA4-0306-5F2D-C79F-A1D56FD0E582}"/>
                  </a:ext>
                </a:extLst>
              </p:cNvPr>
              <p:cNvSpPr>
                <a:spLocks noChangeAspect="1" noChangeArrowheads="1"/>
              </p:cNvSpPr>
              <p:nvPr/>
            </p:nvSpPr>
            <p:spPr bwMode="auto">
              <a:xfrm>
                <a:off x="3655771" y="4776261"/>
                <a:ext cx="335750" cy="335750"/>
              </a:xfrm>
              <a:custGeom>
                <a:avLst/>
                <a:gdLst>
                  <a:gd name="T0" fmla="*/ 46297 w 285390"/>
                  <a:gd name="T1" fmla="*/ 240173 h 285390"/>
                  <a:gd name="T2" fmla="*/ 108588 w 285390"/>
                  <a:gd name="T3" fmla="*/ 237734 h 285390"/>
                  <a:gd name="T4" fmla="*/ 68154 w 285390"/>
                  <a:gd name="T5" fmla="*/ 246924 h 285390"/>
                  <a:gd name="T6" fmla="*/ 68169 w 285390"/>
                  <a:gd name="T7" fmla="*/ 209014 h 285390"/>
                  <a:gd name="T8" fmla="*/ 126123 w 285390"/>
                  <a:gd name="T9" fmla="*/ 218205 h 285390"/>
                  <a:gd name="T10" fmla="*/ 68169 w 285390"/>
                  <a:gd name="T11" fmla="*/ 209014 h 285390"/>
                  <a:gd name="T12" fmla="*/ 49098 w 285390"/>
                  <a:gd name="T13" fmla="*/ 213609 h 285390"/>
                  <a:gd name="T14" fmla="*/ 28719 w 285390"/>
                  <a:gd name="T15" fmla="*/ 213609 h 285390"/>
                  <a:gd name="T16" fmla="*/ 254566 w 285390"/>
                  <a:gd name="T17" fmla="*/ 206242 h 285390"/>
                  <a:gd name="T18" fmla="*/ 219688 w 285390"/>
                  <a:gd name="T19" fmla="*/ 235834 h 285390"/>
                  <a:gd name="T20" fmla="*/ 161081 w 285390"/>
                  <a:gd name="T21" fmla="*/ 261819 h 285390"/>
                  <a:gd name="T22" fmla="*/ 154968 w 285390"/>
                  <a:gd name="T23" fmla="*/ 255684 h 285390"/>
                  <a:gd name="T24" fmla="*/ 212497 w 285390"/>
                  <a:gd name="T25" fmla="*/ 229699 h 285390"/>
                  <a:gd name="T26" fmla="*/ 249173 w 285390"/>
                  <a:gd name="T27" fmla="*/ 202993 h 285390"/>
                  <a:gd name="T28" fmla="*/ 112921 w 285390"/>
                  <a:gd name="T29" fmla="*/ 185273 h 285390"/>
                  <a:gd name="T30" fmla="*/ 63820 w 285390"/>
                  <a:gd name="T31" fmla="*/ 185273 h 285390"/>
                  <a:gd name="T32" fmla="*/ 44729 w 285390"/>
                  <a:gd name="T33" fmla="*/ 180295 h 285390"/>
                  <a:gd name="T34" fmla="*/ 33087 w 285390"/>
                  <a:gd name="T35" fmla="*/ 189485 h 285390"/>
                  <a:gd name="T36" fmla="*/ 227958 w 285390"/>
                  <a:gd name="T37" fmla="*/ 170722 h 285390"/>
                  <a:gd name="T38" fmla="*/ 249531 w 285390"/>
                  <a:gd name="T39" fmla="*/ 184713 h 285390"/>
                  <a:gd name="T40" fmla="*/ 195958 w 285390"/>
                  <a:gd name="T41" fmla="*/ 206069 h 285390"/>
                  <a:gd name="T42" fmla="*/ 157845 w 285390"/>
                  <a:gd name="T43" fmla="*/ 213433 h 285390"/>
                  <a:gd name="T44" fmla="*/ 178699 w 285390"/>
                  <a:gd name="T45" fmla="*/ 186554 h 285390"/>
                  <a:gd name="T46" fmla="*/ 224363 w 285390"/>
                  <a:gd name="T47" fmla="*/ 171826 h 285390"/>
                  <a:gd name="T48" fmla="*/ 126123 w 285390"/>
                  <a:gd name="T49" fmla="*/ 149979 h 285390"/>
                  <a:gd name="T50" fmla="*/ 68169 w 285390"/>
                  <a:gd name="T51" fmla="*/ 159185 h 285390"/>
                  <a:gd name="T52" fmla="*/ 33087 w 285390"/>
                  <a:gd name="T53" fmla="*/ 149979 h 285390"/>
                  <a:gd name="T54" fmla="*/ 44729 w 285390"/>
                  <a:gd name="T55" fmla="*/ 159185 h 285390"/>
                  <a:gd name="T56" fmla="*/ 33087 w 285390"/>
                  <a:gd name="T57" fmla="*/ 149979 h 285390"/>
                  <a:gd name="T58" fmla="*/ 128881 w 285390"/>
                  <a:gd name="T59" fmla="*/ 127451 h 285390"/>
                  <a:gd name="T60" fmla="*/ 86158 w 285390"/>
                  <a:gd name="T61" fmla="*/ 127451 h 285390"/>
                  <a:gd name="T62" fmla="*/ 67170 w 285390"/>
                  <a:gd name="T63" fmla="*/ 122856 h 285390"/>
                  <a:gd name="T64" fmla="*/ 32992 w 285390"/>
                  <a:gd name="T65" fmla="*/ 132046 h 285390"/>
                  <a:gd name="T66" fmla="*/ 206400 w 285390"/>
                  <a:gd name="T67" fmla="*/ 118389 h 285390"/>
                  <a:gd name="T68" fmla="*/ 245870 w 285390"/>
                  <a:gd name="T69" fmla="*/ 118389 h 285390"/>
                  <a:gd name="T70" fmla="*/ 126123 w 285390"/>
                  <a:gd name="T71" fmla="*/ 92540 h 285390"/>
                  <a:gd name="T72" fmla="*/ 68169 w 285390"/>
                  <a:gd name="T73" fmla="*/ 101731 h 285390"/>
                  <a:gd name="T74" fmla="*/ 33087 w 285390"/>
                  <a:gd name="T75" fmla="*/ 92540 h 285390"/>
                  <a:gd name="T76" fmla="*/ 44729 w 285390"/>
                  <a:gd name="T77" fmla="*/ 101731 h 285390"/>
                  <a:gd name="T78" fmla="*/ 33087 w 285390"/>
                  <a:gd name="T79" fmla="*/ 92540 h 285390"/>
                  <a:gd name="T80" fmla="*/ 245870 w 285390"/>
                  <a:gd name="T81" fmla="*/ 109772 h 285390"/>
                  <a:gd name="T82" fmla="*/ 162223 w 285390"/>
                  <a:gd name="T83" fmla="*/ 114080 h 285390"/>
                  <a:gd name="T84" fmla="*/ 199520 w 285390"/>
                  <a:gd name="T85" fmla="*/ 72436 h 285390"/>
                  <a:gd name="T86" fmla="*/ 204227 w 285390"/>
                  <a:gd name="T87" fmla="*/ 163981 h 285390"/>
                  <a:gd name="T88" fmla="*/ 68169 w 285390"/>
                  <a:gd name="T89" fmla="*/ 63820 h 285390"/>
                  <a:gd name="T90" fmla="*/ 126123 w 285390"/>
                  <a:gd name="T91" fmla="*/ 73012 h 285390"/>
                  <a:gd name="T92" fmla="*/ 68169 w 285390"/>
                  <a:gd name="T93" fmla="*/ 63820 h 285390"/>
                  <a:gd name="T94" fmla="*/ 49098 w 285390"/>
                  <a:gd name="T95" fmla="*/ 68416 h 285390"/>
                  <a:gd name="T96" fmla="*/ 28719 w 285390"/>
                  <a:gd name="T97" fmla="*/ 68416 h 285390"/>
                  <a:gd name="T98" fmla="*/ 213853 w 285390"/>
                  <a:gd name="T99" fmla="*/ 35101 h 285390"/>
                  <a:gd name="T100" fmla="*/ 168708 w 285390"/>
                  <a:gd name="T101" fmla="*/ 44293 h 285390"/>
                  <a:gd name="T102" fmla="*/ 72920 w 285390"/>
                  <a:gd name="T103" fmla="*/ 35101 h 285390"/>
                  <a:gd name="T104" fmla="*/ 143352 w 285390"/>
                  <a:gd name="T105" fmla="*/ 44293 h 285390"/>
                  <a:gd name="T106" fmla="*/ 72920 w 285390"/>
                  <a:gd name="T107" fmla="*/ 35101 h 285390"/>
                  <a:gd name="T108" fmla="*/ 50640 w 285390"/>
                  <a:gd name="T109" fmla="*/ 231853 h 285390"/>
                  <a:gd name="T110" fmla="*/ 278152 w 285390"/>
                  <a:gd name="T111" fmla="*/ 278152 h 285390"/>
                  <a:gd name="T112" fmla="*/ 4338 w 285390"/>
                  <a:gd name="T113" fmla="*/ 0 h 285390"/>
                  <a:gd name="T114" fmla="*/ 286832 w 285390"/>
                  <a:gd name="T115" fmla="*/ 282493 h 285390"/>
                  <a:gd name="T116" fmla="*/ 47384 w 285390"/>
                  <a:gd name="T117" fmla="*/ 285387 h 285390"/>
                  <a:gd name="T118" fmla="*/ 0 w 285390"/>
                  <a:gd name="T119" fmla="*/ 4702 h 2853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5390" h="285390">
                    <a:moveTo>
                      <a:pt x="14755" y="238965"/>
                    </a:moveTo>
                    <a:lnTo>
                      <a:pt x="46065" y="270635"/>
                    </a:lnTo>
                    <a:lnTo>
                      <a:pt x="46065" y="238965"/>
                    </a:lnTo>
                    <a:lnTo>
                      <a:pt x="14755" y="238965"/>
                    </a:lnTo>
                    <a:close/>
                    <a:moveTo>
                      <a:pt x="67810" y="236538"/>
                    </a:moveTo>
                    <a:lnTo>
                      <a:pt x="108042" y="236538"/>
                    </a:lnTo>
                    <a:cubicBezTo>
                      <a:pt x="110556" y="236538"/>
                      <a:pt x="112353" y="238443"/>
                      <a:pt x="112353" y="240729"/>
                    </a:cubicBezTo>
                    <a:cubicBezTo>
                      <a:pt x="112353" y="243777"/>
                      <a:pt x="110556" y="245682"/>
                      <a:pt x="108042" y="245682"/>
                    </a:cubicBezTo>
                    <a:lnTo>
                      <a:pt x="67810" y="245682"/>
                    </a:lnTo>
                    <a:cubicBezTo>
                      <a:pt x="65296" y="245682"/>
                      <a:pt x="63500" y="243777"/>
                      <a:pt x="63500" y="240729"/>
                    </a:cubicBezTo>
                    <a:cubicBezTo>
                      <a:pt x="63500" y="238443"/>
                      <a:pt x="65296" y="236538"/>
                      <a:pt x="67810" y="236538"/>
                    </a:cubicBezTo>
                    <a:close/>
                    <a:moveTo>
                      <a:pt x="67825" y="207963"/>
                    </a:moveTo>
                    <a:lnTo>
                      <a:pt x="125489" y="207963"/>
                    </a:lnTo>
                    <a:cubicBezTo>
                      <a:pt x="128012" y="207963"/>
                      <a:pt x="129814" y="210249"/>
                      <a:pt x="129814" y="212535"/>
                    </a:cubicBezTo>
                    <a:cubicBezTo>
                      <a:pt x="129814" y="215202"/>
                      <a:pt x="128012" y="217107"/>
                      <a:pt x="125489" y="217107"/>
                    </a:cubicBezTo>
                    <a:lnTo>
                      <a:pt x="67825" y="217107"/>
                    </a:lnTo>
                    <a:cubicBezTo>
                      <a:pt x="65302" y="217107"/>
                      <a:pt x="63500" y="215202"/>
                      <a:pt x="63500" y="212535"/>
                    </a:cubicBezTo>
                    <a:cubicBezTo>
                      <a:pt x="63500" y="210249"/>
                      <a:pt x="65302" y="207963"/>
                      <a:pt x="67825" y="207963"/>
                    </a:cubicBezTo>
                    <a:close/>
                    <a:moveTo>
                      <a:pt x="32919" y="207963"/>
                    </a:moveTo>
                    <a:lnTo>
                      <a:pt x="44505" y="207963"/>
                    </a:lnTo>
                    <a:cubicBezTo>
                      <a:pt x="47039" y="207963"/>
                      <a:pt x="48850" y="210249"/>
                      <a:pt x="48850" y="212535"/>
                    </a:cubicBezTo>
                    <a:cubicBezTo>
                      <a:pt x="48850" y="215202"/>
                      <a:pt x="47039" y="217107"/>
                      <a:pt x="44505" y="217107"/>
                    </a:cubicBezTo>
                    <a:lnTo>
                      <a:pt x="32919" y="217107"/>
                    </a:lnTo>
                    <a:cubicBezTo>
                      <a:pt x="30385" y="217107"/>
                      <a:pt x="28575" y="215202"/>
                      <a:pt x="28575" y="212535"/>
                    </a:cubicBezTo>
                    <a:cubicBezTo>
                      <a:pt x="28575" y="210249"/>
                      <a:pt x="30385" y="207963"/>
                      <a:pt x="32919" y="207963"/>
                    </a:cubicBezTo>
                    <a:close/>
                    <a:moveTo>
                      <a:pt x="247919" y="201972"/>
                    </a:moveTo>
                    <a:cubicBezTo>
                      <a:pt x="250065" y="201613"/>
                      <a:pt x="252569" y="203049"/>
                      <a:pt x="253285" y="205204"/>
                    </a:cubicBezTo>
                    <a:cubicBezTo>
                      <a:pt x="253642" y="207717"/>
                      <a:pt x="252212" y="210231"/>
                      <a:pt x="249707" y="210590"/>
                    </a:cubicBezTo>
                    <a:lnTo>
                      <a:pt x="223592" y="216335"/>
                    </a:lnTo>
                    <a:lnTo>
                      <a:pt x="218583" y="234648"/>
                    </a:lnTo>
                    <a:cubicBezTo>
                      <a:pt x="218226" y="237162"/>
                      <a:pt x="216079" y="238239"/>
                      <a:pt x="213575" y="237880"/>
                    </a:cubicBezTo>
                    <a:lnTo>
                      <a:pt x="187459" y="232135"/>
                    </a:lnTo>
                    <a:lnTo>
                      <a:pt x="160271" y="260502"/>
                    </a:lnTo>
                    <a:cubicBezTo>
                      <a:pt x="159555" y="261220"/>
                      <a:pt x="158482" y="261579"/>
                      <a:pt x="157051" y="261579"/>
                    </a:cubicBezTo>
                    <a:cubicBezTo>
                      <a:pt x="155978" y="261579"/>
                      <a:pt x="154904" y="261220"/>
                      <a:pt x="154189" y="260502"/>
                    </a:cubicBezTo>
                    <a:cubicBezTo>
                      <a:pt x="152400" y="259066"/>
                      <a:pt x="152400" y="256193"/>
                      <a:pt x="154189" y="254398"/>
                    </a:cubicBezTo>
                    <a:lnTo>
                      <a:pt x="183166" y="224235"/>
                    </a:lnTo>
                    <a:cubicBezTo>
                      <a:pt x="183882" y="223158"/>
                      <a:pt x="185313" y="222799"/>
                      <a:pt x="187102" y="222799"/>
                    </a:cubicBezTo>
                    <a:lnTo>
                      <a:pt x="211428" y="228544"/>
                    </a:lnTo>
                    <a:lnTo>
                      <a:pt x="216079" y="211667"/>
                    </a:lnTo>
                    <a:cubicBezTo>
                      <a:pt x="216437" y="210231"/>
                      <a:pt x="217868" y="208795"/>
                      <a:pt x="219299" y="208436"/>
                    </a:cubicBezTo>
                    <a:lnTo>
                      <a:pt x="247919" y="201972"/>
                    </a:lnTo>
                    <a:close/>
                    <a:moveTo>
                      <a:pt x="67810" y="179388"/>
                    </a:moveTo>
                    <a:lnTo>
                      <a:pt x="108042" y="179388"/>
                    </a:lnTo>
                    <a:cubicBezTo>
                      <a:pt x="110556" y="179388"/>
                      <a:pt x="112353" y="181674"/>
                      <a:pt x="112353" y="184341"/>
                    </a:cubicBezTo>
                    <a:cubicBezTo>
                      <a:pt x="112353" y="186627"/>
                      <a:pt x="110556" y="188532"/>
                      <a:pt x="108042" y="188532"/>
                    </a:cubicBezTo>
                    <a:lnTo>
                      <a:pt x="67810" y="188532"/>
                    </a:lnTo>
                    <a:cubicBezTo>
                      <a:pt x="65296" y="188532"/>
                      <a:pt x="63500" y="186627"/>
                      <a:pt x="63500" y="184341"/>
                    </a:cubicBezTo>
                    <a:cubicBezTo>
                      <a:pt x="63500" y="181674"/>
                      <a:pt x="65296" y="179388"/>
                      <a:pt x="67810" y="179388"/>
                    </a:cubicBezTo>
                    <a:close/>
                    <a:moveTo>
                      <a:pt x="32919" y="179388"/>
                    </a:moveTo>
                    <a:lnTo>
                      <a:pt x="44505" y="179388"/>
                    </a:lnTo>
                    <a:cubicBezTo>
                      <a:pt x="47039" y="179388"/>
                      <a:pt x="48850" y="181674"/>
                      <a:pt x="48850" y="184341"/>
                    </a:cubicBezTo>
                    <a:cubicBezTo>
                      <a:pt x="48850" y="186627"/>
                      <a:pt x="47039" y="188532"/>
                      <a:pt x="44505" y="188532"/>
                    </a:cubicBezTo>
                    <a:lnTo>
                      <a:pt x="32919" y="188532"/>
                    </a:lnTo>
                    <a:cubicBezTo>
                      <a:pt x="30385" y="188532"/>
                      <a:pt x="28575" y="186627"/>
                      <a:pt x="28575" y="184341"/>
                    </a:cubicBezTo>
                    <a:cubicBezTo>
                      <a:pt x="28575" y="181674"/>
                      <a:pt x="30385" y="179388"/>
                      <a:pt x="32919" y="179388"/>
                    </a:cubicBezTo>
                    <a:close/>
                    <a:moveTo>
                      <a:pt x="226812" y="169863"/>
                    </a:moveTo>
                    <a:lnTo>
                      <a:pt x="249707" y="174992"/>
                    </a:lnTo>
                    <a:cubicBezTo>
                      <a:pt x="252212" y="175358"/>
                      <a:pt x="253642" y="177922"/>
                      <a:pt x="253285" y="180120"/>
                    </a:cubicBezTo>
                    <a:cubicBezTo>
                      <a:pt x="252569" y="182685"/>
                      <a:pt x="250065" y="184150"/>
                      <a:pt x="248276" y="183784"/>
                    </a:cubicBezTo>
                    <a:lnTo>
                      <a:pt x="227169" y="179021"/>
                    </a:lnTo>
                    <a:lnTo>
                      <a:pt x="200338" y="204666"/>
                    </a:lnTo>
                    <a:cubicBezTo>
                      <a:pt x="198907" y="206131"/>
                      <a:pt x="196761" y="206131"/>
                      <a:pt x="194972" y="205032"/>
                    </a:cubicBezTo>
                    <a:lnTo>
                      <a:pt x="180304" y="194408"/>
                    </a:lnTo>
                    <a:lnTo>
                      <a:pt x="159913" y="211626"/>
                    </a:lnTo>
                    <a:cubicBezTo>
                      <a:pt x="158840" y="211992"/>
                      <a:pt x="158124" y="212359"/>
                      <a:pt x="157051" y="212359"/>
                    </a:cubicBezTo>
                    <a:cubicBezTo>
                      <a:pt x="155978" y="212359"/>
                      <a:pt x="154904" y="211992"/>
                      <a:pt x="153831" y="210893"/>
                    </a:cubicBezTo>
                    <a:cubicBezTo>
                      <a:pt x="152400" y="208695"/>
                      <a:pt x="152758" y="206131"/>
                      <a:pt x="154547" y="204666"/>
                    </a:cubicBezTo>
                    <a:lnTo>
                      <a:pt x="177800" y="185616"/>
                    </a:lnTo>
                    <a:cubicBezTo>
                      <a:pt x="179231" y="184517"/>
                      <a:pt x="181378" y="184150"/>
                      <a:pt x="182809" y="185616"/>
                    </a:cubicBezTo>
                    <a:lnTo>
                      <a:pt x="197119" y="195873"/>
                    </a:lnTo>
                    <a:lnTo>
                      <a:pt x="223234" y="170962"/>
                    </a:lnTo>
                    <a:cubicBezTo>
                      <a:pt x="224307" y="169863"/>
                      <a:pt x="225738" y="169863"/>
                      <a:pt x="226812" y="169863"/>
                    </a:cubicBezTo>
                    <a:close/>
                    <a:moveTo>
                      <a:pt x="67825" y="149225"/>
                    </a:moveTo>
                    <a:lnTo>
                      <a:pt x="125489" y="149225"/>
                    </a:lnTo>
                    <a:cubicBezTo>
                      <a:pt x="128012" y="149225"/>
                      <a:pt x="129814" y="151423"/>
                      <a:pt x="129814" y="153621"/>
                    </a:cubicBezTo>
                    <a:cubicBezTo>
                      <a:pt x="129814" y="156185"/>
                      <a:pt x="128012" y="158384"/>
                      <a:pt x="125489" y="158384"/>
                    </a:cubicBezTo>
                    <a:lnTo>
                      <a:pt x="67825" y="158384"/>
                    </a:lnTo>
                    <a:cubicBezTo>
                      <a:pt x="65302" y="158384"/>
                      <a:pt x="63500" y="156185"/>
                      <a:pt x="63500" y="153621"/>
                    </a:cubicBezTo>
                    <a:cubicBezTo>
                      <a:pt x="63500" y="151423"/>
                      <a:pt x="65302" y="149225"/>
                      <a:pt x="67825" y="149225"/>
                    </a:cubicBezTo>
                    <a:close/>
                    <a:moveTo>
                      <a:pt x="32919" y="149225"/>
                    </a:moveTo>
                    <a:lnTo>
                      <a:pt x="44505" y="149225"/>
                    </a:lnTo>
                    <a:cubicBezTo>
                      <a:pt x="47039" y="149225"/>
                      <a:pt x="48850" y="151423"/>
                      <a:pt x="48850" y="153621"/>
                    </a:cubicBezTo>
                    <a:cubicBezTo>
                      <a:pt x="48850" y="156185"/>
                      <a:pt x="47039" y="158384"/>
                      <a:pt x="44505" y="158384"/>
                    </a:cubicBezTo>
                    <a:lnTo>
                      <a:pt x="32919" y="158384"/>
                    </a:lnTo>
                    <a:cubicBezTo>
                      <a:pt x="30385" y="158384"/>
                      <a:pt x="28575" y="156185"/>
                      <a:pt x="28575" y="153621"/>
                    </a:cubicBezTo>
                    <a:cubicBezTo>
                      <a:pt x="28575" y="151423"/>
                      <a:pt x="30385" y="149225"/>
                      <a:pt x="32919" y="149225"/>
                    </a:cubicBezTo>
                    <a:close/>
                    <a:moveTo>
                      <a:pt x="89976" y="122238"/>
                    </a:moveTo>
                    <a:lnTo>
                      <a:pt x="123982" y="122238"/>
                    </a:lnTo>
                    <a:cubicBezTo>
                      <a:pt x="126461" y="122238"/>
                      <a:pt x="128233" y="124143"/>
                      <a:pt x="128233" y="126810"/>
                    </a:cubicBezTo>
                    <a:cubicBezTo>
                      <a:pt x="128233" y="129477"/>
                      <a:pt x="126461" y="131382"/>
                      <a:pt x="123982" y="131382"/>
                    </a:cubicBezTo>
                    <a:lnTo>
                      <a:pt x="89976" y="131382"/>
                    </a:lnTo>
                    <a:cubicBezTo>
                      <a:pt x="87850" y="131382"/>
                      <a:pt x="85725" y="129477"/>
                      <a:pt x="85725" y="126810"/>
                    </a:cubicBezTo>
                    <a:cubicBezTo>
                      <a:pt x="85725" y="124143"/>
                      <a:pt x="87850" y="122238"/>
                      <a:pt x="89976" y="122238"/>
                    </a:cubicBezTo>
                    <a:close/>
                    <a:moveTo>
                      <a:pt x="32826" y="122238"/>
                    </a:moveTo>
                    <a:lnTo>
                      <a:pt x="66832" y="122238"/>
                    </a:lnTo>
                    <a:cubicBezTo>
                      <a:pt x="69311" y="122238"/>
                      <a:pt x="71083" y="124143"/>
                      <a:pt x="71083" y="126810"/>
                    </a:cubicBezTo>
                    <a:cubicBezTo>
                      <a:pt x="71083" y="129477"/>
                      <a:pt x="69311" y="131382"/>
                      <a:pt x="66832" y="131382"/>
                    </a:cubicBezTo>
                    <a:lnTo>
                      <a:pt x="32826" y="131382"/>
                    </a:lnTo>
                    <a:cubicBezTo>
                      <a:pt x="30346" y="131382"/>
                      <a:pt x="28575" y="129477"/>
                      <a:pt x="28575" y="126810"/>
                    </a:cubicBezTo>
                    <a:cubicBezTo>
                      <a:pt x="28575" y="124143"/>
                      <a:pt x="30346" y="122238"/>
                      <a:pt x="32826" y="122238"/>
                    </a:cubicBezTo>
                    <a:close/>
                    <a:moveTo>
                      <a:pt x="205362" y="117793"/>
                    </a:moveTo>
                    <a:lnTo>
                      <a:pt x="180863" y="148154"/>
                    </a:lnTo>
                    <a:cubicBezTo>
                      <a:pt x="186987" y="152083"/>
                      <a:pt x="194914" y="154583"/>
                      <a:pt x="203200" y="154583"/>
                    </a:cubicBezTo>
                    <a:cubicBezTo>
                      <a:pt x="224817" y="154583"/>
                      <a:pt x="242471" y="138510"/>
                      <a:pt x="244633" y="117793"/>
                    </a:cubicBezTo>
                    <a:lnTo>
                      <a:pt x="205362" y="117793"/>
                    </a:lnTo>
                    <a:close/>
                    <a:moveTo>
                      <a:pt x="67825" y="92075"/>
                    </a:moveTo>
                    <a:lnTo>
                      <a:pt x="125489" y="92075"/>
                    </a:lnTo>
                    <a:cubicBezTo>
                      <a:pt x="128012" y="92075"/>
                      <a:pt x="129814" y="93980"/>
                      <a:pt x="129814" y="96647"/>
                    </a:cubicBezTo>
                    <a:cubicBezTo>
                      <a:pt x="129814" y="99314"/>
                      <a:pt x="128012" y="101219"/>
                      <a:pt x="125489" y="101219"/>
                    </a:cubicBezTo>
                    <a:lnTo>
                      <a:pt x="67825" y="101219"/>
                    </a:lnTo>
                    <a:cubicBezTo>
                      <a:pt x="65302" y="101219"/>
                      <a:pt x="63500" y="99314"/>
                      <a:pt x="63500" y="96647"/>
                    </a:cubicBezTo>
                    <a:cubicBezTo>
                      <a:pt x="63500" y="93980"/>
                      <a:pt x="65302" y="92075"/>
                      <a:pt x="67825" y="92075"/>
                    </a:cubicBezTo>
                    <a:close/>
                    <a:moveTo>
                      <a:pt x="32919" y="92075"/>
                    </a:moveTo>
                    <a:lnTo>
                      <a:pt x="44505" y="92075"/>
                    </a:lnTo>
                    <a:cubicBezTo>
                      <a:pt x="47039" y="92075"/>
                      <a:pt x="48850" y="93980"/>
                      <a:pt x="48850" y="96647"/>
                    </a:cubicBezTo>
                    <a:cubicBezTo>
                      <a:pt x="48850" y="99314"/>
                      <a:pt x="47039" y="101219"/>
                      <a:pt x="44505" y="101219"/>
                    </a:cubicBezTo>
                    <a:lnTo>
                      <a:pt x="32919" y="101219"/>
                    </a:lnTo>
                    <a:cubicBezTo>
                      <a:pt x="30385" y="101219"/>
                      <a:pt x="28575" y="99314"/>
                      <a:pt x="28575" y="96647"/>
                    </a:cubicBezTo>
                    <a:cubicBezTo>
                      <a:pt x="28575" y="93980"/>
                      <a:pt x="30385" y="92075"/>
                      <a:pt x="32919" y="92075"/>
                    </a:cubicBezTo>
                    <a:close/>
                    <a:moveTo>
                      <a:pt x="207524" y="72072"/>
                    </a:moveTo>
                    <a:lnTo>
                      <a:pt x="207524" y="109220"/>
                    </a:lnTo>
                    <a:lnTo>
                      <a:pt x="244633" y="109220"/>
                    </a:lnTo>
                    <a:cubicBezTo>
                      <a:pt x="242831" y="89932"/>
                      <a:pt x="226979" y="74216"/>
                      <a:pt x="207524" y="72072"/>
                    </a:cubicBezTo>
                    <a:close/>
                    <a:moveTo>
                      <a:pt x="198517" y="72072"/>
                    </a:moveTo>
                    <a:cubicBezTo>
                      <a:pt x="177620" y="74573"/>
                      <a:pt x="161407" y="92075"/>
                      <a:pt x="161407" y="113506"/>
                    </a:cubicBezTo>
                    <a:cubicBezTo>
                      <a:pt x="161407" y="124936"/>
                      <a:pt x="166091" y="135652"/>
                      <a:pt x="173657" y="143153"/>
                    </a:cubicBezTo>
                    <a:lnTo>
                      <a:pt x="198517" y="112078"/>
                    </a:lnTo>
                    <a:lnTo>
                      <a:pt x="198517" y="72072"/>
                    </a:lnTo>
                    <a:close/>
                    <a:moveTo>
                      <a:pt x="203200" y="63500"/>
                    </a:moveTo>
                    <a:cubicBezTo>
                      <a:pt x="230942" y="63500"/>
                      <a:pt x="253640" y="86003"/>
                      <a:pt x="253640" y="113506"/>
                    </a:cubicBezTo>
                    <a:cubicBezTo>
                      <a:pt x="253640" y="141367"/>
                      <a:pt x="230942" y="163156"/>
                      <a:pt x="203200" y="163156"/>
                    </a:cubicBezTo>
                    <a:cubicBezTo>
                      <a:pt x="175098" y="163156"/>
                      <a:pt x="152400" y="141367"/>
                      <a:pt x="152400" y="113506"/>
                    </a:cubicBezTo>
                    <a:cubicBezTo>
                      <a:pt x="152400" y="86003"/>
                      <a:pt x="175098" y="63500"/>
                      <a:pt x="203200" y="63500"/>
                    </a:cubicBezTo>
                    <a:close/>
                    <a:moveTo>
                      <a:pt x="67825" y="63500"/>
                    </a:moveTo>
                    <a:lnTo>
                      <a:pt x="125489" y="63500"/>
                    </a:lnTo>
                    <a:cubicBezTo>
                      <a:pt x="128012" y="63500"/>
                      <a:pt x="129814" y="65786"/>
                      <a:pt x="129814" y="68072"/>
                    </a:cubicBezTo>
                    <a:cubicBezTo>
                      <a:pt x="129814" y="70358"/>
                      <a:pt x="128012" y="72644"/>
                      <a:pt x="125489" y="72644"/>
                    </a:cubicBezTo>
                    <a:lnTo>
                      <a:pt x="67825" y="72644"/>
                    </a:lnTo>
                    <a:cubicBezTo>
                      <a:pt x="65302" y="72644"/>
                      <a:pt x="63500" y="70358"/>
                      <a:pt x="63500" y="68072"/>
                    </a:cubicBezTo>
                    <a:cubicBezTo>
                      <a:pt x="63500" y="65786"/>
                      <a:pt x="65302" y="63500"/>
                      <a:pt x="67825" y="63500"/>
                    </a:cubicBezTo>
                    <a:close/>
                    <a:moveTo>
                      <a:pt x="32919" y="63500"/>
                    </a:moveTo>
                    <a:lnTo>
                      <a:pt x="44505" y="63500"/>
                    </a:lnTo>
                    <a:cubicBezTo>
                      <a:pt x="47039" y="63500"/>
                      <a:pt x="48850" y="65786"/>
                      <a:pt x="48850" y="68072"/>
                    </a:cubicBezTo>
                    <a:cubicBezTo>
                      <a:pt x="48850" y="70358"/>
                      <a:pt x="47039" y="72644"/>
                      <a:pt x="44505" y="72644"/>
                    </a:cubicBezTo>
                    <a:lnTo>
                      <a:pt x="32919" y="72644"/>
                    </a:lnTo>
                    <a:cubicBezTo>
                      <a:pt x="30385" y="72644"/>
                      <a:pt x="28575" y="70358"/>
                      <a:pt x="28575" y="68072"/>
                    </a:cubicBezTo>
                    <a:cubicBezTo>
                      <a:pt x="28575" y="65786"/>
                      <a:pt x="30385" y="63500"/>
                      <a:pt x="32919" y="63500"/>
                    </a:cubicBezTo>
                    <a:close/>
                    <a:moveTo>
                      <a:pt x="167859" y="34925"/>
                    </a:moveTo>
                    <a:lnTo>
                      <a:pt x="212778" y="34925"/>
                    </a:lnTo>
                    <a:cubicBezTo>
                      <a:pt x="214952" y="34925"/>
                      <a:pt x="217125" y="36830"/>
                      <a:pt x="217125" y="39497"/>
                    </a:cubicBezTo>
                    <a:cubicBezTo>
                      <a:pt x="217125" y="41783"/>
                      <a:pt x="214952" y="44069"/>
                      <a:pt x="212778" y="44069"/>
                    </a:cubicBezTo>
                    <a:lnTo>
                      <a:pt x="167859" y="44069"/>
                    </a:lnTo>
                    <a:cubicBezTo>
                      <a:pt x="165323" y="44069"/>
                      <a:pt x="163512" y="41783"/>
                      <a:pt x="163512" y="39497"/>
                    </a:cubicBezTo>
                    <a:cubicBezTo>
                      <a:pt x="163512" y="36830"/>
                      <a:pt x="165323" y="34925"/>
                      <a:pt x="167859" y="34925"/>
                    </a:cubicBezTo>
                    <a:close/>
                    <a:moveTo>
                      <a:pt x="72552" y="34925"/>
                    </a:moveTo>
                    <a:lnTo>
                      <a:pt x="142631" y="34925"/>
                    </a:lnTo>
                    <a:cubicBezTo>
                      <a:pt x="145491" y="34925"/>
                      <a:pt x="147279" y="36830"/>
                      <a:pt x="147279" y="39497"/>
                    </a:cubicBezTo>
                    <a:cubicBezTo>
                      <a:pt x="147279" y="41783"/>
                      <a:pt x="145491" y="44069"/>
                      <a:pt x="142631" y="44069"/>
                    </a:cubicBezTo>
                    <a:lnTo>
                      <a:pt x="72552" y="44069"/>
                    </a:lnTo>
                    <a:cubicBezTo>
                      <a:pt x="70049" y="44069"/>
                      <a:pt x="68262" y="41783"/>
                      <a:pt x="68262" y="39497"/>
                    </a:cubicBezTo>
                    <a:cubicBezTo>
                      <a:pt x="68262" y="36830"/>
                      <a:pt x="70049" y="34925"/>
                      <a:pt x="72552" y="34925"/>
                    </a:cubicBezTo>
                    <a:close/>
                    <a:moveTo>
                      <a:pt x="8637" y="8637"/>
                    </a:moveTo>
                    <a:lnTo>
                      <a:pt x="8637" y="230687"/>
                    </a:lnTo>
                    <a:lnTo>
                      <a:pt x="50384" y="230687"/>
                    </a:lnTo>
                    <a:cubicBezTo>
                      <a:pt x="52903" y="230687"/>
                      <a:pt x="54703" y="232487"/>
                      <a:pt x="54703" y="235006"/>
                    </a:cubicBezTo>
                    <a:lnTo>
                      <a:pt x="54703" y="276753"/>
                    </a:lnTo>
                    <a:lnTo>
                      <a:pt x="276753" y="276753"/>
                    </a:lnTo>
                    <a:lnTo>
                      <a:pt x="276753" y="8637"/>
                    </a:lnTo>
                    <a:lnTo>
                      <a:pt x="8637" y="8637"/>
                    </a:lnTo>
                    <a:close/>
                    <a:moveTo>
                      <a:pt x="4318" y="0"/>
                    </a:moveTo>
                    <a:lnTo>
                      <a:pt x="281072" y="0"/>
                    </a:lnTo>
                    <a:cubicBezTo>
                      <a:pt x="283231" y="0"/>
                      <a:pt x="285390" y="2159"/>
                      <a:pt x="285390" y="4678"/>
                    </a:cubicBezTo>
                    <a:lnTo>
                      <a:pt x="285390" y="281072"/>
                    </a:lnTo>
                    <a:cubicBezTo>
                      <a:pt x="285390" y="283591"/>
                      <a:pt x="283231" y="285390"/>
                      <a:pt x="281072" y="285390"/>
                    </a:cubicBezTo>
                    <a:lnTo>
                      <a:pt x="50384" y="285390"/>
                    </a:lnTo>
                    <a:cubicBezTo>
                      <a:pt x="49304" y="285390"/>
                      <a:pt x="48225" y="285030"/>
                      <a:pt x="47145" y="283951"/>
                    </a:cubicBezTo>
                    <a:lnTo>
                      <a:pt x="1079" y="237885"/>
                    </a:lnTo>
                    <a:cubicBezTo>
                      <a:pt x="360" y="237165"/>
                      <a:pt x="0" y="236086"/>
                      <a:pt x="0" y="235006"/>
                    </a:cubicBezTo>
                    <a:lnTo>
                      <a:pt x="0" y="4678"/>
                    </a:lnTo>
                    <a:cubicBezTo>
                      <a:pt x="0" y="2159"/>
                      <a:pt x="1799" y="0"/>
                      <a:pt x="4318" y="0"/>
                    </a:cubicBezTo>
                    <a:close/>
                  </a:path>
                </a:pathLst>
              </a:custGeom>
              <a:solidFill>
                <a:schemeClr val="bg1"/>
              </a:solidFill>
              <a:ln>
                <a:noFill/>
              </a:ln>
              <a:effectLst/>
            </p:spPr>
            <p:txBody>
              <a:bodyPr anchor="ctr"/>
              <a:lstStyle/>
              <a:p>
                <a:endParaRPr lang="en-US" sz="900" dirty="0"/>
              </a:p>
            </p:txBody>
          </p:sp>
          <p:sp>
            <p:nvSpPr>
              <p:cNvPr id="65" name="Freeform 987">
                <a:extLst>
                  <a:ext uri="{FF2B5EF4-FFF2-40B4-BE49-F238E27FC236}">
                    <a16:creationId xmlns:a16="http://schemas.microsoft.com/office/drawing/2014/main" id="{B2689E80-92D0-7D21-CD52-67957DD99A84}"/>
                  </a:ext>
                </a:extLst>
              </p:cNvPr>
              <p:cNvSpPr>
                <a:spLocks noChangeAspect="1" noChangeArrowheads="1"/>
              </p:cNvSpPr>
              <p:nvPr/>
            </p:nvSpPr>
            <p:spPr bwMode="auto">
              <a:xfrm>
                <a:off x="4436305" y="4276456"/>
                <a:ext cx="335750" cy="335750"/>
              </a:xfrm>
              <a:custGeom>
                <a:avLst/>
                <a:gdLst>
                  <a:gd name="T0" fmla="*/ 255324 w 285390"/>
                  <a:gd name="T1" fmla="*/ 278152 h 285390"/>
                  <a:gd name="T2" fmla="*/ 256757 w 285390"/>
                  <a:gd name="T3" fmla="*/ 137093 h 285390"/>
                  <a:gd name="T4" fmla="*/ 263017 w 285390"/>
                  <a:gd name="T5" fmla="*/ 143352 h 285390"/>
                  <a:gd name="T6" fmla="*/ 255284 w 285390"/>
                  <a:gd name="T7" fmla="*/ 140407 h 285390"/>
                  <a:gd name="T8" fmla="*/ 264489 w 285390"/>
                  <a:gd name="T9" fmla="*/ 119856 h 285390"/>
                  <a:gd name="T10" fmla="*/ 259702 w 285390"/>
                  <a:gd name="T11" fmla="*/ 114878 h 285390"/>
                  <a:gd name="T12" fmla="*/ 170216 w 285390"/>
                  <a:gd name="T13" fmla="*/ 202556 h 285390"/>
                  <a:gd name="T14" fmla="*/ 139432 w 285390"/>
                  <a:gd name="T15" fmla="*/ 204363 h 285390"/>
                  <a:gd name="T16" fmla="*/ 135449 w 285390"/>
                  <a:gd name="T17" fmla="*/ 223535 h 285390"/>
                  <a:gd name="T18" fmla="*/ 190860 w 285390"/>
                  <a:gd name="T19" fmla="*/ 255002 h 285390"/>
                  <a:gd name="T20" fmla="*/ 245546 w 285390"/>
                  <a:gd name="T21" fmla="*/ 161682 h 285390"/>
                  <a:gd name="T22" fmla="*/ 234319 w 285390"/>
                  <a:gd name="T23" fmla="*/ 160236 h 285390"/>
                  <a:gd name="T24" fmla="*/ 214400 w 285390"/>
                  <a:gd name="T25" fmla="*/ 156257 h 285390"/>
                  <a:gd name="T26" fmla="*/ 190497 w 285390"/>
                  <a:gd name="T27" fmla="*/ 155895 h 285390"/>
                  <a:gd name="T28" fmla="*/ 178908 w 285390"/>
                  <a:gd name="T29" fmla="*/ 95852 h 285390"/>
                  <a:gd name="T30" fmla="*/ 259702 w 285390"/>
                  <a:gd name="T31" fmla="*/ 103342 h 285390"/>
                  <a:gd name="T32" fmla="*/ 23933 w 285390"/>
                  <a:gd name="T33" fmla="*/ 84563 h 285390"/>
                  <a:gd name="T34" fmla="*/ 23933 w 285390"/>
                  <a:gd name="T35" fmla="*/ 133663 h 285390"/>
                  <a:gd name="T36" fmla="*/ 23933 w 285390"/>
                  <a:gd name="T37" fmla="*/ 84563 h 285390"/>
                  <a:gd name="T38" fmla="*/ 264489 w 285390"/>
                  <a:gd name="T39" fmla="*/ 76584 h 285390"/>
                  <a:gd name="T40" fmla="*/ 256757 w 285390"/>
                  <a:gd name="T41" fmla="*/ 79531 h 285390"/>
                  <a:gd name="T42" fmla="*/ 125867 w 285390"/>
                  <a:gd name="T43" fmla="*/ 46270 h 285390"/>
                  <a:gd name="T44" fmla="*/ 143761 w 285390"/>
                  <a:gd name="T45" fmla="*/ 65006 h 285390"/>
                  <a:gd name="T46" fmla="*/ 125867 w 285390"/>
                  <a:gd name="T47" fmla="*/ 62484 h 285390"/>
                  <a:gd name="T48" fmla="*/ 144834 w 285390"/>
                  <a:gd name="T49" fmla="*/ 98871 h 285390"/>
                  <a:gd name="T50" fmla="*/ 125867 w 285390"/>
                  <a:gd name="T51" fmla="*/ 124091 h 285390"/>
                  <a:gd name="T52" fmla="*/ 107974 w 285390"/>
                  <a:gd name="T53" fmla="*/ 105356 h 285390"/>
                  <a:gd name="T54" fmla="*/ 125867 w 285390"/>
                  <a:gd name="T55" fmla="*/ 108238 h 285390"/>
                  <a:gd name="T56" fmla="*/ 106900 w 285390"/>
                  <a:gd name="T57" fmla="*/ 71490 h 285390"/>
                  <a:gd name="T58" fmla="*/ 125867 w 285390"/>
                  <a:gd name="T59" fmla="*/ 46270 h 285390"/>
                  <a:gd name="T60" fmla="*/ 74967 w 285390"/>
                  <a:gd name="T61" fmla="*/ 129129 h 285390"/>
                  <a:gd name="T62" fmla="*/ 161524 w 285390"/>
                  <a:gd name="T63" fmla="*/ 102001 h 285390"/>
                  <a:gd name="T64" fmla="*/ 169493 w 285390"/>
                  <a:gd name="T65" fmla="*/ 35085 h 285390"/>
                  <a:gd name="T66" fmla="*/ 49255 w 285390"/>
                  <a:gd name="T67" fmla="*/ 208342 h 285390"/>
                  <a:gd name="T68" fmla="*/ 161524 w 285390"/>
                  <a:gd name="T69" fmla="*/ 197129 h 285390"/>
                  <a:gd name="T70" fmla="*/ 66639 w 285390"/>
                  <a:gd name="T71" fmla="*/ 129129 h 285390"/>
                  <a:gd name="T72" fmla="*/ 169493 w 285390"/>
                  <a:gd name="T73" fmla="*/ 26404 h 285390"/>
                  <a:gd name="T74" fmla="*/ 196292 w 285390"/>
                  <a:gd name="T75" fmla="*/ 102001 h 285390"/>
                  <a:gd name="T76" fmla="*/ 224541 w 285390"/>
                  <a:gd name="T77" fmla="*/ 143959 h 285390"/>
                  <a:gd name="T78" fmla="*/ 264016 w 285390"/>
                  <a:gd name="T79" fmla="*/ 170002 h 285390"/>
                  <a:gd name="T80" fmla="*/ 278141 w 285390"/>
                  <a:gd name="T81" fmla="*/ 190981 h 285390"/>
                  <a:gd name="T82" fmla="*/ 49255 w 285390"/>
                  <a:gd name="T83" fmla="*/ 8681 h 285390"/>
                  <a:gd name="T84" fmla="*/ 8692 w 285390"/>
                  <a:gd name="T85" fmla="*/ 190981 h 285390"/>
                  <a:gd name="T86" fmla="*/ 40562 w 285390"/>
                  <a:gd name="T87" fmla="*/ 8681 h 285390"/>
                  <a:gd name="T88" fmla="*/ 260757 w 285390"/>
                  <a:gd name="T89" fmla="*/ 0 h 285390"/>
                  <a:gd name="T90" fmla="*/ 264379 w 285390"/>
                  <a:gd name="T91" fmla="*/ 217023 h 285390"/>
                  <a:gd name="T92" fmla="*/ 190860 w 285390"/>
                  <a:gd name="T93" fmla="*/ 286832 h 285390"/>
                  <a:gd name="T94" fmla="*/ 168406 w 285390"/>
                  <a:gd name="T95" fmla="*/ 250663 h 285390"/>
                  <a:gd name="T96" fmla="*/ 109373 w 285390"/>
                  <a:gd name="T97" fmla="*/ 232938 h 285390"/>
                  <a:gd name="T98" fmla="*/ 25712 w 285390"/>
                  <a:gd name="T99" fmla="*/ 217023 h 285390"/>
                  <a:gd name="T100" fmla="*/ 25712 w 285390"/>
                  <a:gd name="T101" fmla="*/ 0 h 2853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0">
                    <a:moveTo>
                      <a:pt x="194224" y="262358"/>
                    </a:moveTo>
                    <a:lnTo>
                      <a:pt x="194224" y="276753"/>
                    </a:lnTo>
                    <a:lnTo>
                      <a:pt x="254040" y="276753"/>
                    </a:lnTo>
                    <a:lnTo>
                      <a:pt x="254040" y="262358"/>
                    </a:lnTo>
                    <a:lnTo>
                      <a:pt x="194224" y="262358"/>
                    </a:lnTo>
                    <a:close/>
                    <a:moveTo>
                      <a:pt x="255466" y="136404"/>
                    </a:moveTo>
                    <a:cubicBezTo>
                      <a:pt x="257297" y="134938"/>
                      <a:pt x="259862" y="134938"/>
                      <a:pt x="261694" y="136404"/>
                    </a:cubicBezTo>
                    <a:cubicBezTo>
                      <a:pt x="262793" y="137503"/>
                      <a:pt x="263159" y="138602"/>
                      <a:pt x="263159" y="139701"/>
                    </a:cubicBezTo>
                    <a:cubicBezTo>
                      <a:pt x="263159" y="140800"/>
                      <a:pt x="262793" y="141899"/>
                      <a:pt x="261694" y="142631"/>
                    </a:cubicBezTo>
                    <a:cubicBezTo>
                      <a:pt x="260961" y="143730"/>
                      <a:pt x="259862" y="144097"/>
                      <a:pt x="258396" y="144097"/>
                    </a:cubicBezTo>
                    <a:cubicBezTo>
                      <a:pt x="257297" y="144097"/>
                      <a:pt x="256198" y="143730"/>
                      <a:pt x="255466" y="142631"/>
                    </a:cubicBezTo>
                    <a:cubicBezTo>
                      <a:pt x="254733" y="141899"/>
                      <a:pt x="254000" y="140800"/>
                      <a:pt x="254000" y="139701"/>
                    </a:cubicBezTo>
                    <a:cubicBezTo>
                      <a:pt x="254000" y="138602"/>
                      <a:pt x="254733" y="137503"/>
                      <a:pt x="255466" y="136404"/>
                    </a:cubicBezTo>
                    <a:close/>
                    <a:moveTo>
                      <a:pt x="258396" y="114300"/>
                    </a:moveTo>
                    <a:cubicBezTo>
                      <a:pt x="260961" y="114300"/>
                      <a:pt x="263159" y="116586"/>
                      <a:pt x="263159" y="119253"/>
                    </a:cubicBezTo>
                    <a:cubicBezTo>
                      <a:pt x="263159" y="121539"/>
                      <a:pt x="260961" y="123444"/>
                      <a:pt x="258396" y="123444"/>
                    </a:cubicBezTo>
                    <a:cubicBezTo>
                      <a:pt x="256198" y="123444"/>
                      <a:pt x="254000" y="121539"/>
                      <a:pt x="254000" y="119253"/>
                    </a:cubicBezTo>
                    <a:cubicBezTo>
                      <a:pt x="254000" y="116586"/>
                      <a:pt x="256198" y="114300"/>
                      <a:pt x="258396" y="114300"/>
                    </a:cubicBezTo>
                    <a:close/>
                    <a:moveTo>
                      <a:pt x="178008" y="95370"/>
                    </a:moveTo>
                    <a:cubicBezTo>
                      <a:pt x="173324" y="95370"/>
                      <a:pt x="169360" y="98249"/>
                      <a:pt x="169360" y="101488"/>
                    </a:cubicBezTo>
                    <a:lnTo>
                      <a:pt x="169360" y="201537"/>
                    </a:lnTo>
                    <a:cubicBezTo>
                      <a:pt x="169360" y="202976"/>
                      <a:pt x="168640" y="204056"/>
                      <a:pt x="167559" y="205136"/>
                    </a:cubicBezTo>
                    <a:cubicBezTo>
                      <a:pt x="166478" y="205855"/>
                      <a:pt x="165036" y="206215"/>
                      <a:pt x="163955" y="205495"/>
                    </a:cubicBezTo>
                    <a:cubicBezTo>
                      <a:pt x="160352" y="204416"/>
                      <a:pt x="150623" y="202256"/>
                      <a:pt x="138731" y="203336"/>
                    </a:cubicBezTo>
                    <a:cubicBezTo>
                      <a:pt x="125399" y="204416"/>
                      <a:pt x="115670" y="210534"/>
                      <a:pt x="115309" y="217372"/>
                    </a:cubicBezTo>
                    <a:cubicBezTo>
                      <a:pt x="115309" y="220611"/>
                      <a:pt x="115309" y="223130"/>
                      <a:pt x="115670" y="224569"/>
                    </a:cubicBezTo>
                    <a:cubicBezTo>
                      <a:pt x="120714" y="223490"/>
                      <a:pt x="128281" y="222410"/>
                      <a:pt x="134768" y="222410"/>
                    </a:cubicBezTo>
                    <a:cubicBezTo>
                      <a:pt x="138011" y="222410"/>
                      <a:pt x="140173" y="222770"/>
                      <a:pt x="142695" y="223490"/>
                    </a:cubicBezTo>
                    <a:cubicBezTo>
                      <a:pt x="153866" y="227089"/>
                      <a:pt x="163955" y="235366"/>
                      <a:pt x="172964" y="242564"/>
                    </a:cubicBezTo>
                    <a:cubicBezTo>
                      <a:pt x="179450" y="247602"/>
                      <a:pt x="186657" y="253720"/>
                      <a:pt x="189900" y="253720"/>
                    </a:cubicBezTo>
                    <a:lnTo>
                      <a:pt x="254040" y="253720"/>
                    </a:lnTo>
                    <a:lnTo>
                      <a:pt x="254040" y="170586"/>
                    </a:lnTo>
                    <a:cubicBezTo>
                      <a:pt x="253680" y="164828"/>
                      <a:pt x="249356" y="160869"/>
                      <a:pt x="244311" y="160869"/>
                    </a:cubicBezTo>
                    <a:cubicBezTo>
                      <a:pt x="242509" y="160869"/>
                      <a:pt x="241068" y="161229"/>
                      <a:pt x="239266" y="162309"/>
                    </a:cubicBezTo>
                    <a:cubicBezTo>
                      <a:pt x="238185" y="162669"/>
                      <a:pt x="236744" y="163029"/>
                      <a:pt x="235663" y="162309"/>
                    </a:cubicBezTo>
                    <a:cubicBezTo>
                      <a:pt x="234222" y="161589"/>
                      <a:pt x="233501" y="160510"/>
                      <a:pt x="233141" y="159430"/>
                    </a:cubicBezTo>
                    <a:cubicBezTo>
                      <a:pt x="232060" y="154751"/>
                      <a:pt x="228096" y="151512"/>
                      <a:pt x="223411" y="151512"/>
                    </a:cubicBezTo>
                    <a:cubicBezTo>
                      <a:pt x="220889" y="151512"/>
                      <a:pt x="218367" y="152592"/>
                      <a:pt x="216565" y="154032"/>
                    </a:cubicBezTo>
                    <a:cubicBezTo>
                      <a:pt x="215844" y="155111"/>
                      <a:pt x="214403" y="155471"/>
                      <a:pt x="213322" y="155471"/>
                    </a:cubicBezTo>
                    <a:cubicBezTo>
                      <a:pt x="212241" y="155111"/>
                      <a:pt x="210799" y="154392"/>
                      <a:pt x="210079" y="153672"/>
                    </a:cubicBezTo>
                    <a:cubicBezTo>
                      <a:pt x="206475" y="148273"/>
                      <a:pt x="198188" y="148273"/>
                      <a:pt x="194224" y="153312"/>
                    </a:cubicBezTo>
                    <a:cubicBezTo>
                      <a:pt x="193143" y="155111"/>
                      <a:pt x="190981" y="155471"/>
                      <a:pt x="189539" y="155111"/>
                    </a:cubicBezTo>
                    <a:cubicBezTo>
                      <a:pt x="187377" y="154392"/>
                      <a:pt x="186657" y="152952"/>
                      <a:pt x="186657" y="150793"/>
                    </a:cubicBezTo>
                    <a:lnTo>
                      <a:pt x="186657" y="101488"/>
                    </a:lnTo>
                    <a:cubicBezTo>
                      <a:pt x="186657" y="98249"/>
                      <a:pt x="182693" y="95370"/>
                      <a:pt x="178008" y="95370"/>
                    </a:cubicBezTo>
                    <a:close/>
                    <a:moveTo>
                      <a:pt x="258396" y="93663"/>
                    </a:moveTo>
                    <a:cubicBezTo>
                      <a:pt x="260961" y="93663"/>
                      <a:pt x="263159" y="95861"/>
                      <a:pt x="263159" y="98426"/>
                    </a:cubicBezTo>
                    <a:cubicBezTo>
                      <a:pt x="263159" y="100624"/>
                      <a:pt x="260961" y="102822"/>
                      <a:pt x="258396" y="102822"/>
                    </a:cubicBezTo>
                    <a:cubicBezTo>
                      <a:pt x="256198" y="102822"/>
                      <a:pt x="254000" y="100624"/>
                      <a:pt x="254000" y="98426"/>
                    </a:cubicBezTo>
                    <a:cubicBezTo>
                      <a:pt x="254000" y="95861"/>
                      <a:pt x="256198" y="93663"/>
                      <a:pt x="258396" y="93663"/>
                    </a:cubicBezTo>
                    <a:close/>
                    <a:moveTo>
                      <a:pt x="23813" y="84138"/>
                    </a:moveTo>
                    <a:cubicBezTo>
                      <a:pt x="26011" y="84138"/>
                      <a:pt x="28209" y="85934"/>
                      <a:pt x="28209" y="88449"/>
                    </a:cubicBezTo>
                    <a:lnTo>
                      <a:pt x="28209" y="128680"/>
                    </a:lnTo>
                    <a:cubicBezTo>
                      <a:pt x="28209" y="131195"/>
                      <a:pt x="26011" y="132991"/>
                      <a:pt x="23813" y="132991"/>
                    </a:cubicBezTo>
                    <a:cubicBezTo>
                      <a:pt x="21248" y="132991"/>
                      <a:pt x="19050" y="131195"/>
                      <a:pt x="19050" y="128680"/>
                    </a:cubicBezTo>
                    <a:lnTo>
                      <a:pt x="19050" y="88449"/>
                    </a:lnTo>
                    <a:cubicBezTo>
                      <a:pt x="19050" y="85934"/>
                      <a:pt x="21248" y="84138"/>
                      <a:pt x="23813" y="84138"/>
                    </a:cubicBezTo>
                    <a:close/>
                    <a:moveTo>
                      <a:pt x="255466" y="72903"/>
                    </a:moveTo>
                    <a:cubicBezTo>
                      <a:pt x="257297" y="71438"/>
                      <a:pt x="259862" y="71438"/>
                      <a:pt x="261694" y="72903"/>
                    </a:cubicBezTo>
                    <a:cubicBezTo>
                      <a:pt x="262793" y="73636"/>
                      <a:pt x="263159" y="75101"/>
                      <a:pt x="263159" y="76200"/>
                    </a:cubicBezTo>
                    <a:cubicBezTo>
                      <a:pt x="263159" y="77299"/>
                      <a:pt x="262793" y="78398"/>
                      <a:pt x="261694" y="79131"/>
                    </a:cubicBezTo>
                    <a:cubicBezTo>
                      <a:pt x="260961" y="80230"/>
                      <a:pt x="259862" y="80597"/>
                      <a:pt x="258396" y="80597"/>
                    </a:cubicBezTo>
                    <a:cubicBezTo>
                      <a:pt x="257297" y="80597"/>
                      <a:pt x="256198" y="80230"/>
                      <a:pt x="255466" y="79131"/>
                    </a:cubicBezTo>
                    <a:cubicBezTo>
                      <a:pt x="254733" y="78398"/>
                      <a:pt x="254000" y="77299"/>
                      <a:pt x="254000" y="76200"/>
                    </a:cubicBezTo>
                    <a:cubicBezTo>
                      <a:pt x="254000" y="75101"/>
                      <a:pt x="254733" y="73636"/>
                      <a:pt x="255466" y="72903"/>
                    </a:cubicBezTo>
                    <a:close/>
                    <a:moveTo>
                      <a:pt x="125234" y="46038"/>
                    </a:moveTo>
                    <a:cubicBezTo>
                      <a:pt x="127371" y="46038"/>
                      <a:pt x="129507" y="47830"/>
                      <a:pt x="129507" y="50339"/>
                    </a:cubicBezTo>
                    <a:lnTo>
                      <a:pt x="129507" y="53924"/>
                    </a:lnTo>
                    <a:cubicBezTo>
                      <a:pt x="135560" y="55000"/>
                      <a:pt x="140545" y="58943"/>
                      <a:pt x="143038" y="64678"/>
                    </a:cubicBezTo>
                    <a:cubicBezTo>
                      <a:pt x="143750" y="66829"/>
                      <a:pt x="143038" y="69338"/>
                      <a:pt x="140545" y="70414"/>
                    </a:cubicBezTo>
                    <a:cubicBezTo>
                      <a:pt x="138765" y="71489"/>
                      <a:pt x="135916" y="70414"/>
                      <a:pt x="135204" y="67904"/>
                    </a:cubicBezTo>
                    <a:cubicBezTo>
                      <a:pt x="133424" y="64320"/>
                      <a:pt x="129507" y="62169"/>
                      <a:pt x="125234" y="62169"/>
                    </a:cubicBezTo>
                    <a:cubicBezTo>
                      <a:pt x="119181" y="62169"/>
                      <a:pt x="114552" y="66112"/>
                      <a:pt x="114552" y="71130"/>
                    </a:cubicBezTo>
                    <a:cubicBezTo>
                      <a:pt x="114552" y="77224"/>
                      <a:pt x="118113" y="80451"/>
                      <a:pt x="125234" y="80451"/>
                    </a:cubicBezTo>
                    <a:cubicBezTo>
                      <a:pt x="139121" y="80451"/>
                      <a:pt x="144106" y="89771"/>
                      <a:pt x="144106" y="98374"/>
                    </a:cubicBezTo>
                    <a:cubicBezTo>
                      <a:pt x="144106" y="106619"/>
                      <a:pt x="138053" y="113788"/>
                      <a:pt x="129507" y="115580"/>
                    </a:cubicBezTo>
                    <a:lnTo>
                      <a:pt x="129507" y="119165"/>
                    </a:lnTo>
                    <a:cubicBezTo>
                      <a:pt x="129507" y="121674"/>
                      <a:pt x="127371" y="123467"/>
                      <a:pt x="125234" y="123467"/>
                    </a:cubicBezTo>
                    <a:cubicBezTo>
                      <a:pt x="122742" y="123467"/>
                      <a:pt x="120961" y="121674"/>
                      <a:pt x="120961" y="119165"/>
                    </a:cubicBezTo>
                    <a:lnTo>
                      <a:pt x="120961" y="115580"/>
                    </a:lnTo>
                    <a:cubicBezTo>
                      <a:pt x="114908" y="114147"/>
                      <a:pt x="109923" y="110203"/>
                      <a:pt x="107430" y="104826"/>
                    </a:cubicBezTo>
                    <a:cubicBezTo>
                      <a:pt x="106718" y="102317"/>
                      <a:pt x="107430" y="99808"/>
                      <a:pt x="109923" y="99091"/>
                    </a:cubicBezTo>
                    <a:cubicBezTo>
                      <a:pt x="112059" y="98374"/>
                      <a:pt x="114552" y="99091"/>
                      <a:pt x="115264" y="101600"/>
                    </a:cubicBezTo>
                    <a:cubicBezTo>
                      <a:pt x="117044" y="105185"/>
                      <a:pt x="120961" y="107694"/>
                      <a:pt x="125234" y="107694"/>
                    </a:cubicBezTo>
                    <a:cubicBezTo>
                      <a:pt x="130931" y="107694"/>
                      <a:pt x="135916" y="103393"/>
                      <a:pt x="135916" y="98374"/>
                    </a:cubicBezTo>
                    <a:cubicBezTo>
                      <a:pt x="135916" y="92280"/>
                      <a:pt x="132356" y="89054"/>
                      <a:pt x="125234" y="89054"/>
                    </a:cubicBezTo>
                    <a:cubicBezTo>
                      <a:pt x="110991" y="89054"/>
                      <a:pt x="106362" y="79734"/>
                      <a:pt x="106362" y="71130"/>
                    </a:cubicBezTo>
                    <a:cubicBezTo>
                      <a:pt x="106362" y="62527"/>
                      <a:pt x="112416" y="55716"/>
                      <a:pt x="120961" y="53924"/>
                    </a:cubicBezTo>
                    <a:lnTo>
                      <a:pt x="120961" y="50339"/>
                    </a:lnTo>
                    <a:cubicBezTo>
                      <a:pt x="120961" y="47830"/>
                      <a:pt x="122742" y="46038"/>
                      <a:pt x="125234" y="46038"/>
                    </a:cubicBezTo>
                    <a:close/>
                    <a:moveTo>
                      <a:pt x="82158" y="34909"/>
                    </a:moveTo>
                    <a:cubicBezTo>
                      <a:pt x="78194" y="34909"/>
                      <a:pt x="74591" y="37788"/>
                      <a:pt x="74591" y="42107"/>
                    </a:cubicBezTo>
                    <a:lnTo>
                      <a:pt x="74591" y="128480"/>
                    </a:lnTo>
                    <a:cubicBezTo>
                      <a:pt x="74591" y="132438"/>
                      <a:pt x="78194" y="135677"/>
                      <a:pt x="82158" y="135677"/>
                    </a:cubicBezTo>
                    <a:lnTo>
                      <a:pt x="160712" y="135677"/>
                    </a:lnTo>
                    <a:lnTo>
                      <a:pt x="160712" y="101488"/>
                    </a:lnTo>
                    <a:cubicBezTo>
                      <a:pt x="160712" y="93931"/>
                      <a:pt x="167559" y="87812"/>
                      <a:pt x="175846" y="86733"/>
                    </a:cubicBezTo>
                    <a:lnTo>
                      <a:pt x="175846" y="42107"/>
                    </a:lnTo>
                    <a:cubicBezTo>
                      <a:pt x="175846" y="37788"/>
                      <a:pt x="172603" y="34909"/>
                      <a:pt x="168640" y="34909"/>
                    </a:cubicBezTo>
                    <a:lnTo>
                      <a:pt x="82158" y="34909"/>
                    </a:lnTo>
                    <a:close/>
                    <a:moveTo>
                      <a:pt x="49007" y="8637"/>
                    </a:moveTo>
                    <a:lnTo>
                      <a:pt x="49007" y="207295"/>
                    </a:lnTo>
                    <a:lnTo>
                      <a:pt x="110264" y="207295"/>
                    </a:lnTo>
                    <a:cubicBezTo>
                      <a:pt x="115309" y="200457"/>
                      <a:pt x="125038" y="196138"/>
                      <a:pt x="138011" y="194699"/>
                    </a:cubicBezTo>
                    <a:cubicBezTo>
                      <a:pt x="147019" y="193979"/>
                      <a:pt x="155307" y="195059"/>
                      <a:pt x="160712" y="196138"/>
                    </a:cubicBezTo>
                    <a:lnTo>
                      <a:pt x="160712" y="144315"/>
                    </a:lnTo>
                    <a:lnTo>
                      <a:pt x="82158" y="144315"/>
                    </a:lnTo>
                    <a:cubicBezTo>
                      <a:pt x="73510" y="144315"/>
                      <a:pt x="66303" y="137477"/>
                      <a:pt x="66303" y="128480"/>
                    </a:cubicBezTo>
                    <a:lnTo>
                      <a:pt x="66303" y="42107"/>
                    </a:lnTo>
                    <a:cubicBezTo>
                      <a:pt x="66303" y="33469"/>
                      <a:pt x="73510" y="26272"/>
                      <a:pt x="82158" y="26272"/>
                    </a:cubicBezTo>
                    <a:lnTo>
                      <a:pt x="168640" y="26272"/>
                    </a:lnTo>
                    <a:cubicBezTo>
                      <a:pt x="177288" y="26272"/>
                      <a:pt x="184495" y="33469"/>
                      <a:pt x="184495" y="42107"/>
                    </a:cubicBezTo>
                    <a:lnTo>
                      <a:pt x="184495" y="87812"/>
                    </a:lnTo>
                    <a:cubicBezTo>
                      <a:pt x="190620" y="90332"/>
                      <a:pt x="195305" y="95370"/>
                      <a:pt x="195305" y="101488"/>
                    </a:cubicBezTo>
                    <a:lnTo>
                      <a:pt x="195305" y="142515"/>
                    </a:lnTo>
                    <a:cubicBezTo>
                      <a:pt x="201070" y="139996"/>
                      <a:pt x="208998" y="141436"/>
                      <a:pt x="214403" y="145754"/>
                    </a:cubicBezTo>
                    <a:cubicBezTo>
                      <a:pt x="216925" y="143955"/>
                      <a:pt x="220168" y="143235"/>
                      <a:pt x="223411" y="143235"/>
                    </a:cubicBezTo>
                    <a:cubicBezTo>
                      <a:pt x="230258" y="143235"/>
                      <a:pt x="236744" y="147194"/>
                      <a:pt x="239987" y="152952"/>
                    </a:cubicBezTo>
                    <a:cubicBezTo>
                      <a:pt x="241428" y="152592"/>
                      <a:pt x="242870" y="152592"/>
                      <a:pt x="244311" y="152592"/>
                    </a:cubicBezTo>
                    <a:cubicBezTo>
                      <a:pt x="253680" y="152592"/>
                      <a:pt x="261968" y="159790"/>
                      <a:pt x="262688" y="169147"/>
                    </a:cubicBezTo>
                    <a:cubicBezTo>
                      <a:pt x="263049" y="169507"/>
                      <a:pt x="263049" y="169867"/>
                      <a:pt x="263049" y="170586"/>
                    </a:cubicBezTo>
                    <a:lnTo>
                      <a:pt x="263049" y="207295"/>
                    </a:lnTo>
                    <a:cubicBezTo>
                      <a:pt x="270616" y="205495"/>
                      <a:pt x="276742" y="198658"/>
                      <a:pt x="276742" y="190020"/>
                    </a:cubicBezTo>
                    <a:lnTo>
                      <a:pt x="276742" y="26272"/>
                    </a:lnTo>
                    <a:cubicBezTo>
                      <a:pt x="276742" y="16555"/>
                      <a:pt x="269175" y="8637"/>
                      <a:pt x="259445" y="8637"/>
                    </a:cubicBezTo>
                    <a:lnTo>
                      <a:pt x="49007" y="8637"/>
                    </a:lnTo>
                    <a:close/>
                    <a:moveTo>
                      <a:pt x="25584" y="8637"/>
                    </a:moveTo>
                    <a:cubicBezTo>
                      <a:pt x="16215" y="8637"/>
                      <a:pt x="8648" y="16555"/>
                      <a:pt x="8648" y="26272"/>
                    </a:cubicBezTo>
                    <a:lnTo>
                      <a:pt x="8648" y="190020"/>
                    </a:lnTo>
                    <a:cubicBezTo>
                      <a:pt x="8648" y="199737"/>
                      <a:pt x="16215" y="207295"/>
                      <a:pt x="25584" y="207295"/>
                    </a:cubicBezTo>
                    <a:lnTo>
                      <a:pt x="40358" y="207295"/>
                    </a:lnTo>
                    <a:lnTo>
                      <a:pt x="40358" y="8637"/>
                    </a:lnTo>
                    <a:lnTo>
                      <a:pt x="25584" y="8637"/>
                    </a:lnTo>
                    <a:close/>
                    <a:moveTo>
                      <a:pt x="25584" y="0"/>
                    </a:moveTo>
                    <a:lnTo>
                      <a:pt x="259445" y="0"/>
                    </a:lnTo>
                    <a:cubicBezTo>
                      <a:pt x="273859" y="0"/>
                      <a:pt x="285390" y="11876"/>
                      <a:pt x="285390" y="26272"/>
                    </a:cubicBezTo>
                    <a:lnTo>
                      <a:pt x="285390" y="190020"/>
                    </a:lnTo>
                    <a:cubicBezTo>
                      <a:pt x="285390" y="203336"/>
                      <a:pt x="275661" y="214133"/>
                      <a:pt x="263049" y="215932"/>
                    </a:cubicBezTo>
                    <a:lnTo>
                      <a:pt x="263049" y="281072"/>
                    </a:lnTo>
                    <a:cubicBezTo>
                      <a:pt x="263049" y="283591"/>
                      <a:pt x="260887" y="285390"/>
                      <a:pt x="258364" y="285390"/>
                    </a:cubicBezTo>
                    <a:lnTo>
                      <a:pt x="189900" y="285390"/>
                    </a:lnTo>
                    <a:cubicBezTo>
                      <a:pt x="187377" y="285390"/>
                      <a:pt x="185576" y="283591"/>
                      <a:pt x="185576" y="281072"/>
                    </a:cubicBezTo>
                    <a:lnTo>
                      <a:pt x="185576" y="261638"/>
                    </a:lnTo>
                    <a:cubicBezTo>
                      <a:pt x="180170" y="259478"/>
                      <a:pt x="174405" y="254800"/>
                      <a:pt x="167559" y="249402"/>
                    </a:cubicBezTo>
                    <a:cubicBezTo>
                      <a:pt x="158910" y="242564"/>
                      <a:pt x="149542" y="235006"/>
                      <a:pt x="139812" y="231767"/>
                    </a:cubicBezTo>
                    <a:cubicBezTo>
                      <a:pt x="135488" y="230328"/>
                      <a:pt x="121795" y="232127"/>
                      <a:pt x="113507" y="233926"/>
                    </a:cubicBezTo>
                    <a:cubicBezTo>
                      <a:pt x="111706" y="233926"/>
                      <a:pt x="109904" y="233207"/>
                      <a:pt x="108823" y="231767"/>
                    </a:cubicBezTo>
                    <a:cubicBezTo>
                      <a:pt x="108463" y="231047"/>
                      <a:pt x="106301" y="226729"/>
                      <a:pt x="106661" y="217012"/>
                    </a:cubicBezTo>
                    <a:cubicBezTo>
                      <a:pt x="106661" y="216652"/>
                      <a:pt x="106661" y="216292"/>
                      <a:pt x="106661" y="215932"/>
                    </a:cubicBezTo>
                    <a:lnTo>
                      <a:pt x="25584" y="215932"/>
                    </a:lnTo>
                    <a:cubicBezTo>
                      <a:pt x="11531" y="215932"/>
                      <a:pt x="0" y="204416"/>
                      <a:pt x="0" y="190020"/>
                    </a:cubicBezTo>
                    <a:lnTo>
                      <a:pt x="0" y="26272"/>
                    </a:lnTo>
                    <a:cubicBezTo>
                      <a:pt x="0" y="11876"/>
                      <a:pt x="11531" y="0"/>
                      <a:pt x="25584" y="0"/>
                    </a:cubicBezTo>
                    <a:close/>
                  </a:path>
                </a:pathLst>
              </a:custGeom>
              <a:solidFill>
                <a:schemeClr val="bg1"/>
              </a:solidFill>
              <a:ln>
                <a:noFill/>
              </a:ln>
              <a:effectLst/>
            </p:spPr>
            <p:txBody>
              <a:bodyPr anchor="ctr"/>
              <a:lstStyle/>
              <a:p>
                <a:endParaRPr lang="en-US" sz="900" dirty="0"/>
              </a:p>
            </p:txBody>
          </p:sp>
          <p:sp>
            <p:nvSpPr>
              <p:cNvPr id="66" name="Freeform 988">
                <a:extLst>
                  <a:ext uri="{FF2B5EF4-FFF2-40B4-BE49-F238E27FC236}">
                    <a16:creationId xmlns:a16="http://schemas.microsoft.com/office/drawing/2014/main" id="{0CDC5B34-F8F3-055D-7463-FC9CEB1858F7}"/>
                  </a:ext>
                </a:extLst>
              </p:cNvPr>
              <p:cNvSpPr>
                <a:spLocks noChangeAspect="1" noChangeArrowheads="1"/>
              </p:cNvSpPr>
              <p:nvPr/>
            </p:nvSpPr>
            <p:spPr bwMode="auto">
              <a:xfrm>
                <a:off x="4713446" y="3298454"/>
                <a:ext cx="335750" cy="335750"/>
              </a:xfrm>
              <a:custGeom>
                <a:avLst/>
                <a:gdLst>
                  <a:gd name="T0" fmla="*/ 11805 w 284993"/>
                  <a:gd name="T1" fmla="*/ 278152 h 285390"/>
                  <a:gd name="T2" fmla="*/ 234489 w 284993"/>
                  <a:gd name="T3" fmla="*/ 205450 h 285390"/>
                  <a:gd name="T4" fmla="*/ 146214 w 284993"/>
                  <a:gd name="T5" fmla="*/ 251386 h 285390"/>
                  <a:gd name="T6" fmla="*/ 141493 w 284993"/>
                  <a:gd name="T7" fmla="*/ 251386 h 285390"/>
                  <a:gd name="T8" fmla="*/ 53219 w 284993"/>
                  <a:gd name="T9" fmla="*/ 205450 h 285390"/>
                  <a:gd name="T10" fmla="*/ 183942 w 284993"/>
                  <a:gd name="T11" fmla="*/ 97135 h 285390"/>
                  <a:gd name="T12" fmla="*/ 174701 w 284993"/>
                  <a:gd name="T13" fmla="*/ 97135 h 285390"/>
                  <a:gd name="T14" fmla="*/ 108341 w 284993"/>
                  <a:gd name="T15" fmla="*/ 92540 h 285390"/>
                  <a:gd name="T16" fmla="*/ 108341 w 284993"/>
                  <a:gd name="T17" fmla="*/ 101731 h 285390"/>
                  <a:gd name="T18" fmla="*/ 108341 w 284993"/>
                  <a:gd name="T19" fmla="*/ 92540 h 285390"/>
                  <a:gd name="T20" fmla="*/ 148025 w 284993"/>
                  <a:gd name="T21" fmla="*/ 60200 h 285390"/>
                  <a:gd name="T22" fmla="*/ 163260 w 284993"/>
                  <a:gd name="T23" fmla="*/ 76169 h 285390"/>
                  <a:gd name="T24" fmla="*/ 154916 w 284993"/>
                  <a:gd name="T25" fmla="*/ 79435 h 285390"/>
                  <a:gd name="T26" fmla="*/ 132065 w 284993"/>
                  <a:gd name="T27" fmla="*/ 83064 h 285390"/>
                  <a:gd name="T28" fmla="*/ 164711 w 284993"/>
                  <a:gd name="T29" fmla="*/ 112824 h 285390"/>
                  <a:gd name="T30" fmla="*/ 148025 w 284993"/>
                  <a:gd name="T31" fmla="*/ 135689 h 285390"/>
                  <a:gd name="T32" fmla="*/ 139682 w 284993"/>
                  <a:gd name="T33" fmla="*/ 135689 h 285390"/>
                  <a:gd name="T34" fmla="*/ 124811 w 284993"/>
                  <a:gd name="T35" fmla="*/ 119719 h 285390"/>
                  <a:gd name="T36" fmla="*/ 132791 w 284993"/>
                  <a:gd name="T37" fmla="*/ 116453 h 285390"/>
                  <a:gd name="T38" fmla="*/ 156005 w 284993"/>
                  <a:gd name="T39" fmla="*/ 112824 h 285390"/>
                  <a:gd name="T40" fmla="*/ 123359 w 284993"/>
                  <a:gd name="T41" fmla="*/ 83064 h 285390"/>
                  <a:gd name="T42" fmla="*/ 139682 w 284993"/>
                  <a:gd name="T43" fmla="*/ 60200 h 285390"/>
                  <a:gd name="T44" fmla="*/ 144216 w 284993"/>
                  <a:gd name="T45" fmla="*/ 40632 h 285390"/>
                  <a:gd name="T46" fmla="*/ 144216 w 284993"/>
                  <a:gd name="T47" fmla="*/ 153658 h 285390"/>
                  <a:gd name="T48" fmla="*/ 144216 w 284993"/>
                  <a:gd name="T49" fmla="*/ 40632 h 285390"/>
                  <a:gd name="T50" fmla="*/ 209634 w 284993"/>
                  <a:gd name="T51" fmla="*/ 97327 h 285390"/>
                  <a:gd name="T52" fmla="*/ 78435 w 284993"/>
                  <a:gd name="T53" fmla="*/ 97327 h 285390"/>
                  <a:gd name="T54" fmla="*/ 144037 w 284993"/>
                  <a:gd name="T55" fmla="*/ 8681 h 285390"/>
                  <a:gd name="T56" fmla="*/ 144037 w 284993"/>
                  <a:gd name="T57" fmla="*/ 242343 h 285390"/>
                  <a:gd name="T58" fmla="*/ 144037 w 284993"/>
                  <a:gd name="T59" fmla="*/ 8681 h 285390"/>
                  <a:gd name="T60" fmla="*/ 241391 w 284993"/>
                  <a:gd name="T61" fmla="*/ 97299 h 285390"/>
                  <a:gd name="T62" fmla="*/ 237032 w 284993"/>
                  <a:gd name="T63" fmla="*/ 197129 h 285390"/>
                  <a:gd name="T64" fmla="*/ 287528 w 284993"/>
                  <a:gd name="T65" fmla="*/ 280322 h 285390"/>
                  <a:gd name="T66" fmla="*/ 283530 w 284993"/>
                  <a:gd name="T67" fmla="*/ 286832 h 285390"/>
                  <a:gd name="T68" fmla="*/ 543 w 284993"/>
                  <a:gd name="T69" fmla="*/ 284663 h 285390"/>
                  <a:gd name="T70" fmla="*/ 47043 w 284993"/>
                  <a:gd name="T71" fmla="*/ 198939 h 285390"/>
                  <a:gd name="T72" fmla="*/ 83733 w 284993"/>
                  <a:gd name="T73" fmla="*/ 197129 h 285390"/>
                  <a:gd name="T74" fmla="*/ 144037 w 284993"/>
                  <a:gd name="T75" fmla="*/ 0 h 2853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4993" h="285390">
                    <a:moveTo>
                      <a:pt x="52657" y="204416"/>
                    </a:moveTo>
                    <a:lnTo>
                      <a:pt x="11681" y="276753"/>
                    </a:lnTo>
                    <a:lnTo>
                      <a:pt x="272990" y="276753"/>
                    </a:lnTo>
                    <a:lnTo>
                      <a:pt x="232014" y="204416"/>
                    </a:lnTo>
                    <a:lnTo>
                      <a:pt x="194633" y="204416"/>
                    </a:lnTo>
                    <a:cubicBezTo>
                      <a:pt x="171270" y="232487"/>
                      <a:pt x="146469" y="248682"/>
                      <a:pt x="144672" y="250121"/>
                    </a:cubicBezTo>
                    <a:cubicBezTo>
                      <a:pt x="143953" y="250481"/>
                      <a:pt x="143234" y="250841"/>
                      <a:pt x="142515" y="250841"/>
                    </a:cubicBezTo>
                    <a:cubicBezTo>
                      <a:pt x="141796" y="250841"/>
                      <a:pt x="140718" y="250481"/>
                      <a:pt x="139999" y="250121"/>
                    </a:cubicBezTo>
                    <a:cubicBezTo>
                      <a:pt x="138202" y="248682"/>
                      <a:pt x="113401" y="232487"/>
                      <a:pt x="89678" y="204416"/>
                    </a:cubicBezTo>
                    <a:lnTo>
                      <a:pt x="52657" y="204416"/>
                    </a:lnTo>
                    <a:close/>
                    <a:moveTo>
                      <a:pt x="177048" y="92075"/>
                    </a:moveTo>
                    <a:cubicBezTo>
                      <a:pt x="179715" y="92075"/>
                      <a:pt x="182001" y="93980"/>
                      <a:pt x="182001" y="96647"/>
                    </a:cubicBezTo>
                    <a:cubicBezTo>
                      <a:pt x="182001" y="99314"/>
                      <a:pt x="179715" y="101219"/>
                      <a:pt x="177048" y="101219"/>
                    </a:cubicBezTo>
                    <a:cubicBezTo>
                      <a:pt x="174762" y="101219"/>
                      <a:pt x="172857" y="99314"/>
                      <a:pt x="172857" y="96647"/>
                    </a:cubicBezTo>
                    <a:cubicBezTo>
                      <a:pt x="172857" y="93980"/>
                      <a:pt x="174762" y="92075"/>
                      <a:pt x="177048" y="92075"/>
                    </a:cubicBezTo>
                    <a:close/>
                    <a:moveTo>
                      <a:pt x="107198" y="92075"/>
                    </a:moveTo>
                    <a:cubicBezTo>
                      <a:pt x="109865" y="92075"/>
                      <a:pt x="112151" y="93980"/>
                      <a:pt x="112151" y="96647"/>
                    </a:cubicBezTo>
                    <a:cubicBezTo>
                      <a:pt x="112151" y="99314"/>
                      <a:pt x="109865" y="101219"/>
                      <a:pt x="107198" y="101219"/>
                    </a:cubicBezTo>
                    <a:cubicBezTo>
                      <a:pt x="104912" y="101219"/>
                      <a:pt x="103007" y="99314"/>
                      <a:pt x="103007" y="96647"/>
                    </a:cubicBezTo>
                    <a:cubicBezTo>
                      <a:pt x="103007" y="93980"/>
                      <a:pt x="104912" y="92075"/>
                      <a:pt x="107198" y="92075"/>
                    </a:cubicBezTo>
                    <a:close/>
                    <a:moveTo>
                      <a:pt x="142515" y="55563"/>
                    </a:moveTo>
                    <a:cubicBezTo>
                      <a:pt x="144669" y="55563"/>
                      <a:pt x="146463" y="57368"/>
                      <a:pt x="146463" y="59896"/>
                    </a:cubicBezTo>
                    <a:lnTo>
                      <a:pt x="146463" y="64229"/>
                    </a:lnTo>
                    <a:cubicBezTo>
                      <a:pt x="153282" y="65313"/>
                      <a:pt x="159025" y="69646"/>
                      <a:pt x="161537" y="75785"/>
                    </a:cubicBezTo>
                    <a:cubicBezTo>
                      <a:pt x="162614" y="77951"/>
                      <a:pt x="161537" y="80479"/>
                      <a:pt x="159025" y="81562"/>
                    </a:cubicBezTo>
                    <a:cubicBezTo>
                      <a:pt x="156872" y="82284"/>
                      <a:pt x="154359" y="81201"/>
                      <a:pt x="153282" y="79035"/>
                    </a:cubicBezTo>
                    <a:cubicBezTo>
                      <a:pt x="151847" y="75062"/>
                      <a:pt x="147181" y="72535"/>
                      <a:pt x="142515" y="72535"/>
                    </a:cubicBezTo>
                    <a:cubicBezTo>
                      <a:pt x="135696" y="72535"/>
                      <a:pt x="130671" y="76868"/>
                      <a:pt x="130671" y="82646"/>
                    </a:cubicBezTo>
                    <a:cubicBezTo>
                      <a:pt x="130671" y="89507"/>
                      <a:pt x="134619" y="93118"/>
                      <a:pt x="142515" y="93118"/>
                    </a:cubicBezTo>
                    <a:cubicBezTo>
                      <a:pt x="157589" y="93118"/>
                      <a:pt x="162973" y="102868"/>
                      <a:pt x="162973" y="112256"/>
                    </a:cubicBezTo>
                    <a:cubicBezTo>
                      <a:pt x="162973" y="121284"/>
                      <a:pt x="155795" y="128867"/>
                      <a:pt x="146463" y="131034"/>
                    </a:cubicBezTo>
                    <a:lnTo>
                      <a:pt x="146463" y="135006"/>
                    </a:lnTo>
                    <a:cubicBezTo>
                      <a:pt x="146463" y="137534"/>
                      <a:pt x="144669" y="139339"/>
                      <a:pt x="142515" y="139339"/>
                    </a:cubicBezTo>
                    <a:cubicBezTo>
                      <a:pt x="140003" y="139339"/>
                      <a:pt x="138208" y="137534"/>
                      <a:pt x="138208" y="135006"/>
                    </a:cubicBezTo>
                    <a:lnTo>
                      <a:pt x="138208" y="130673"/>
                    </a:lnTo>
                    <a:cubicBezTo>
                      <a:pt x="131389" y="129228"/>
                      <a:pt x="126005" y="125256"/>
                      <a:pt x="123493" y="119117"/>
                    </a:cubicBezTo>
                    <a:cubicBezTo>
                      <a:pt x="122416" y="116951"/>
                      <a:pt x="123493" y="114423"/>
                      <a:pt x="125646" y="113701"/>
                    </a:cubicBezTo>
                    <a:cubicBezTo>
                      <a:pt x="127800" y="112617"/>
                      <a:pt x="130312" y="113701"/>
                      <a:pt x="131389" y="115867"/>
                    </a:cubicBezTo>
                    <a:cubicBezTo>
                      <a:pt x="133183" y="119839"/>
                      <a:pt x="137490" y="122728"/>
                      <a:pt x="142515" y="122728"/>
                    </a:cubicBezTo>
                    <a:cubicBezTo>
                      <a:pt x="148975" y="122728"/>
                      <a:pt x="154359" y="118034"/>
                      <a:pt x="154359" y="112256"/>
                    </a:cubicBezTo>
                    <a:cubicBezTo>
                      <a:pt x="154359" y="105395"/>
                      <a:pt x="150052" y="101784"/>
                      <a:pt x="142515" y="101784"/>
                    </a:cubicBezTo>
                    <a:cubicBezTo>
                      <a:pt x="127441" y="101784"/>
                      <a:pt x="122057" y="92034"/>
                      <a:pt x="122057" y="82646"/>
                    </a:cubicBezTo>
                    <a:cubicBezTo>
                      <a:pt x="122057" y="73618"/>
                      <a:pt x="128876" y="66035"/>
                      <a:pt x="138208" y="64229"/>
                    </a:cubicBezTo>
                    <a:lnTo>
                      <a:pt x="138208" y="59896"/>
                    </a:lnTo>
                    <a:cubicBezTo>
                      <a:pt x="138208" y="57368"/>
                      <a:pt x="140003" y="55563"/>
                      <a:pt x="142515" y="55563"/>
                    </a:cubicBezTo>
                    <a:close/>
                    <a:moveTo>
                      <a:pt x="142694" y="40428"/>
                    </a:moveTo>
                    <a:cubicBezTo>
                      <a:pt x="111409" y="40428"/>
                      <a:pt x="86597" y="65740"/>
                      <a:pt x="86597" y="96838"/>
                    </a:cubicBezTo>
                    <a:cubicBezTo>
                      <a:pt x="86597" y="127935"/>
                      <a:pt x="111409" y="152885"/>
                      <a:pt x="142694" y="152885"/>
                    </a:cubicBezTo>
                    <a:cubicBezTo>
                      <a:pt x="173620" y="152885"/>
                      <a:pt x="198792" y="127935"/>
                      <a:pt x="198792" y="96838"/>
                    </a:cubicBezTo>
                    <a:cubicBezTo>
                      <a:pt x="198792" y="65740"/>
                      <a:pt x="173620" y="40428"/>
                      <a:pt x="142694" y="40428"/>
                    </a:cubicBezTo>
                    <a:close/>
                    <a:moveTo>
                      <a:pt x="142694" y="31750"/>
                    </a:moveTo>
                    <a:cubicBezTo>
                      <a:pt x="178295" y="31750"/>
                      <a:pt x="207422" y="61039"/>
                      <a:pt x="207422" y="96838"/>
                    </a:cubicBezTo>
                    <a:cubicBezTo>
                      <a:pt x="207422" y="132636"/>
                      <a:pt x="178295" y="161564"/>
                      <a:pt x="142694" y="161564"/>
                    </a:cubicBezTo>
                    <a:cubicBezTo>
                      <a:pt x="106735" y="161564"/>
                      <a:pt x="77607" y="132636"/>
                      <a:pt x="77607" y="96838"/>
                    </a:cubicBezTo>
                    <a:cubicBezTo>
                      <a:pt x="77607" y="61039"/>
                      <a:pt x="106735" y="31750"/>
                      <a:pt x="142694" y="31750"/>
                    </a:cubicBezTo>
                    <a:close/>
                    <a:moveTo>
                      <a:pt x="142515" y="8637"/>
                    </a:moveTo>
                    <a:cubicBezTo>
                      <a:pt x="93992" y="8637"/>
                      <a:pt x="54813" y="48225"/>
                      <a:pt x="54813" y="96810"/>
                    </a:cubicBezTo>
                    <a:cubicBezTo>
                      <a:pt x="54813" y="175265"/>
                      <a:pt x="128138" y="231047"/>
                      <a:pt x="142515" y="241124"/>
                    </a:cubicBezTo>
                    <a:cubicBezTo>
                      <a:pt x="156533" y="231047"/>
                      <a:pt x="230217" y="174905"/>
                      <a:pt x="230217" y="96810"/>
                    </a:cubicBezTo>
                    <a:cubicBezTo>
                      <a:pt x="230217" y="48225"/>
                      <a:pt x="190679" y="8637"/>
                      <a:pt x="142515" y="8637"/>
                    </a:cubicBezTo>
                    <a:close/>
                    <a:moveTo>
                      <a:pt x="142515" y="0"/>
                    </a:moveTo>
                    <a:cubicBezTo>
                      <a:pt x="195712" y="0"/>
                      <a:pt x="238844" y="43546"/>
                      <a:pt x="238844" y="96810"/>
                    </a:cubicBezTo>
                    <a:cubicBezTo>
                      <a:pt x="238844" y="136757"/>
                      <a:pt x="221591" y="170227"/>
                      <a:pt x="201822" y="196138"/>
                    </a:cubicBezTo>
                    <a:lnTo>
                      <a:pt x="234530" y="196138"/>
                    </a:lnTo>
                    <a:cubicBezTo>
                      <a:pt x="236328" y="196138"/>
                      <a:pt x="237765" y="196858"/>
                      <a:pt x="238125" y="197938"/>
                    </a:cubicBezTo>
                    <a:lnTo>
                      <a:pt x="284492" y="278912"/>
                    </a:lnTo>
                    <a:cubicBezTo>
                      <a:pt x="285211" y="279992"/>
                      <a:pt x="285211" y="281791"/>
                      <a:pt x="284132" y="283231"/>
                    </a:cubicBezTo>
                    <a:cubicBezTo>
                      <a:pt x="283773" y="284670"/>
                      <a:pt x="282335" y="285390"/>
                      <a:pt x="280538" y="285390"/>
                    </a:cubicBezTo>
                    <a:lnTo>
                      <a:pt x="4133" y="285390"/>
                    </a:lnTo>
                    <a:cubicBezTo>
                      <a:pt x="2695" y="285390"/>
                      <a:pt x="1258" y="284670"/>
                      <a:pt x="539" y="283231"/>
                    </a:cubicBezTo>
                    <a:cubicBezTo>
                      <a:pt x="-180" y="281791"/>
                      <a:pt x="-180" y="279992"/>
                      <a:pt x="539" y="278912"/>
                    </a:cubicBezTo>
                    <a:lnTo>
                      <a:pt x="46546" y="197938"/>
                    </a:lnTo>
                    <a:cubicBezTo>
                      <a:pt x="47265" y="196858"/>
                      <a:pt x="48703" y="196138"/>
                      <a:pt x="50500" y="196138"/>
                    </a:cubicBezTo>
                    <a:lnTo>
                      <a:pt x="82849" y="196138"/>
                    </a:lnTo>
                    <a:cubicBezTo>
                      <a:pt x="63080" y="170586"/>
                      <a:pt x="45828" y="136757"/>
                      <a:pt x="45828" y="96810"/>
                    </a:cubicBezTo>
                    <a:cubicBezTo>
                      <a:pt x="45828" y="43546"/>
                      <a:pt x="89319" y="0"/>
                      <a:pt x="142515" y="0"/>
                    </a:cubicBezTo>
                    <a:close/>
                  </a:path>
                </a:pathLst>
              </a:custGeom>
              <a:solidFill>
                <a:schemeClr val="bg1"/>
              </a:solidFill>
              <a:ln>
                <a:noFill/>
              </a:ln>
              <a:effectLst/>
            </p:spPr>
            <p:txBody>
              <a:bodyPr anchor="ctr"/>
              <a:lstStyle/>
              <a:p>
                <a:endParaRPr lang="en-US" sz="900" dirty="0"/>
              </a:p>
            </p:txBody>
          </p:sp>
          <p:sp>
            <p:nvSpPr>
              <p:cNvPr id="67" name="Freeform 993">
                <a:extLst>
                  <a:ext uri="{FF2B5EF4-FFF2-40B4-BE49-F238E27FC236}">
                    <a16:creationId xmlns:a16="http://schemas.microsoft.com/office/drawing/2014/main" id="{3A64346D-E1B7-AF27-C90E-615D30FD618F}"/>
                  </a:ext>
                </a:extLst>
              </p:cNvPr>
              <p:cNvSpPr>
                <a:spLocks noChangeAspect="1" noChangeArrowheads="1"/>
              </p:cNvSpPr>
              <p:nvPr/>
            </p:nvSpPr>
            <p:spPr bwMode="auto">
              <a:xfrm>
                <a:off x="1653271" y="3291211"/>
                <a:ext cx="335750" cy="335750"/>
              </a:xfrm>
              <a:custGeom>
                <a:avLst/>
                <a:gdLst>
                  <a:gd name="T0" fmla="*/ 145001 w 285390"/>
                  <a:gd name="T1" fmla="*/ 154383 h 285390"/>
                  <a:gd name="T2" fmla="*/ 119473 w 285390"/>
                  <a:gd name="T3" fmla="*/ 145193 h 285390"/>
                  <a:gd name="T4" fmla="*/ 114878 w 285390"/>
                  <a:gd name="T5" fmla="*/ 149406 h 285390"/>
                  <a:gd name="T6" fmla="*/ 100135 w 285390"/>
                  <a:gd name="T7" fmla="*/ 149406 h 285390"/>
                  <a:gd name="T8" fmla="*/ 95539 w 285390"/>
                  <a:gd name="T9" fmla="*/ 145193 h 285390"/>
                  <a:gd name="T10" fmla="*/ 145001 w 285390"/>
                  <a:gd name="T11" fmla="*/ 130450 h 285390"/>
                  <a:gd name="T12" fmla="*/ 119473 w 285390"/>
                  <a:gd name="T13" fmla="*/ 121260 h 285390"/>
                  <a:gd name="T14" fmla="*/ 114878 w 285390"/>
                  <a:gd name="T15" fmla="*/ 125855 h 285390"/>
                  <a:gd name="T16" fmla="*/ 100135 w 285390"/>
                  <a:gd name="T17" fmla="*/ 125855 h 285390"/>
                  <a:gd name="T18" fmla="*/ 95539 w 285390"/>
                  <a:gd name="T19" fmla="*/ 121260 h 285390"/>
                  <a:gd name="T20" fmla="*/ 145001 w 285390"/>
                  <a:gd name="T21" fmla="*/ 106518 h 285390"/>
                  <a:gd name="T22" fmla="*/ 119473 w 285390"/>
                  <a:gd name="T23" fmla="*/ 97327 h 285390"/>
                  <a:gd name="T24" fmla="*/ 114878 w 285390"/>
                  <a:gd name="T25" fmla="*/ 101540 h 285390"/>
                  <a:gd name="T26" fmla="*/ 100135 w 285390"/>
                  <a:gd name="T27" fmla="*/ 101540 h 285390"/>
                  <a:gd name="T28" fmla="*/ 95539 w 285390"/>
                  <a:gd name="T29" fmla="*/ 97327 h 285390"/>
                  <a:gd name="T30" fmla="*/ 208653 w 285390"/>
                  <a:gd name="T31" fmla="*/ 112239 h 285390"/>
                  <a:gd name="T32" fmla="*/ 208653 w 285390"/>
                  <a:gd name="T33" fmla="*/ 82967 h 285390"/>
                  <a:gd name="T34" fmla="*/ 212987 w 285390"/>
                  <a:gd name="T35" fmla="*/ 162833 h 285390"/>
                  <a:gd name="T36" fmla="*/ 204317 w 285390"/>
                  <a:gd name="T37" fmla="*/ 120189 h 285390"/>
                  <a:gd name="T38" fmla="*/ 75650 w 285390"/>
                  <a:gd name="T39" fmla="*/ 80536 h 285390"/>
                  <a:gd name="T40" fmla="*/ 164914 w 285390"/>
                  <a:gd name="T41" fmla="*/ 80536 h 285390"/>
                  <a:gd name="T42" fmla="*/ 169592 w 285390"/>
                  <a:gd name="T43" fmla="*/ 71798 h 285390"/>
                  <a:gd name="T44" fmla="*/ 169592 w 285390"/>
                  <a:gd name="T45" fmla="*/ 179931 h 285390"/>
                  <a:gd name="T46" fmla="*/ 67011 w 285390"/>
                  <a:gd name="T47" fmla="*/ 76169 h 285390"/>
                  <a:gd name="T48" fmla="*/ 42633 w 285390"/>
                  <a:gd name="T49" fmla="*/ 68166 h 285390"/>
                  <a:gd name="T50" fmla="*/ 31034 w 285390"/>
                  <a:gd name="T51" fmla="*/ 99049 h 285390"/>
                  <a:gd name="T52" fmla="*/ 42633 w 285390"/>
                  <a:gd name="T53" fmla="*/ 149917 h 285390"/>
                  <a:gd name="T54" fmla="*/ 31034 w 285390"/>
                  <a:gd name="T55" fmla="*/ 180437 h 285390"/>
                  <a:gd name="T56" fmla="*/ 42633 w 285390"/>
                  <a:gd name="T57" fmla="*/ 209504 h 285390"/>
                  <a:gd name="T58" fmla="*/ 42633 w 285390"/>
                  <a:gd name="T59" fmla="*/ 43821 h 285390"/>
                  <a:gd name="T60" fmla="*/ 251731 w 285390"/>
                  <a:gd name="T61" fmla="*/ 39097 h 285390"/>
                  <a:gd name="T62" fmla="*/ 38282 w 285390"/>
                  <a:gd name="T63" fmla="*/ 218225 h 285390"/>
                  <a:gd name="T64" fmla="*/ 26687 w 285390"/>
                  <a:gd name="T65" fmla="*/ 189157 h 285390"/>
                  <a:gd name="T66" fmla="*/ 26687 w 285390"/>
                  <a:gd name="T67" fmla="*/ 145557 h 285390"/>
                  <a:gd name="T68" fmla="*/ 26687 w 285390"/>
                  <a:gd name="T69" fmla="*/ 107769 h 285390"/>
                  <a:gd name="T70" fmla="*/ 26687 w 285390"/>
                  <a:gd name="T71" fmla="*/ 63804 h 285390"/>
                  <a:gd name="T72" fmla="*/ 38282 w 285390"/>
                  <a:gd name="T73" fmla="*/ 35101 h 285390"/>
                  <a:gd name="T74" fmla="*/ 8681 w 285390"/>
                  <a:gd name="T75" fmla="*/ 278152 h 285390"/>
                  <a:gd name="T76" fmla="*/ 79575 w 285390"/>
                  <a:gd name="T77" fmla="*/ 243429 h 285390"/>
                  <a:gd name="T78" fmla="*/ 227151 w 285390"/>
                  <a:gd name="T79" fmla="*/ 278152 h 285390"/>
                  <a:gd name="T80" fmla="*/ 259343 w 285390"/>
                  <a:gd name="T81" fmla="*/ 8681 h 285390"/>
                  <a:gd name="T82" fmla="*/ 259343 w 285390"/>
                  <a:gd name="T83" fmla="*/ 0 h 285390"/>
                  <a:gd name="T84" fmla="*/ 282493 w 285390"/>
                  <a:gd name="T85" fmla="*/ 286832 h 285390"/>
                  <a:gd name="T86" fmla="*/ 204363 w 285390"/>
                  <a:gd name="T87" fmla="*/ 252109 h 285390"/>
                  <a:gd name="T88" fmla="*/ 62212 w 285390"/>
                  <a:gd name="T89" fmla="*/ 286832 h 285390"/>
                  <a:gd name="T90" fmla="*/ 0 w 285390"/>
                  <a:gd name="T91" fmla="*/ 27851 h 2853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5390" h="285390">
                    <a:moveTo>
                      <a:pt x="144272" y="144463"/>
                    </a:moveTo>
                    <a:cubicBezTo>
                      <a:pt x="146939" y="144463"/>
                      <a:pt x="148844" y="146368"/>
                      <a:pt x="148844" y="148654"/>
                    </a:cubicBezTo>
                    <a:cubicBezTo>
                      <a:pt x="148844" y="151702"/>
                      <a:pt x="146939" y="153607"/>
                      <a:pt x="144272" y="153607"/>
                    </a:cubicBezTo>
                    <a:cubicBezTo>
                      <a:pt x="141986" y="153607"/>
                      <a:pt x="139700" y="151702"/>
                      <a:pt x="139700" y="148654"/>
                    </a:cubicBezTo>
                    <a:cubicBezTo>
                      <a:pt x="139700" y="146368"/>
                      <a:pt x="141986" y="144463"/>
                      <a:pt x="144272" y="144463"/>
                    </a:cubicBezTo>
                    <a:close/>
                    <a:moveTo>
                      <a:pt x="118872" y="144463"/>
                    </a:moveTo>
                    <a:cubicBezTo>
                      <a:pt x="121539" y="144463"/>
                      <a:pt x="123444" y="146368"/>
                      <a:pt x="123444" y="148654"/>
                    </a:cubicBezTo>
                    <a:cubicBezTo>
                      <a:pt x="123444" y="151702"/>
                      <a:pt x="121539" y="153607"/>
                      <a:pt x="118872" y="153607"/>
                    </a:cubicBezTo>
                    <a:cubicBezTo>
                      <a:pt x="116586" y="153607"/>
                      <a:pt x="114300" y="151702"/>
                      <a:pt x="114300" y="148654"/>
                    </a:cubicBezTo>
                    <a:cubicBezTo>
                      <a:pt x="114300" y="146368"/>
                      <a:pt x="116586" y="144463"/>
                      <a:pt x="118872" y="144463"/>
                    </a:cubicBezTo>
                    <a:close/>
                    <a:moveTo>
                      <a:pt x="95059" y="144463"/>
                    </a:moveTo>
                    <a:cubicBezTo>
                      <a:pt x="97345" y="144463"/>
                      <a:pt x="99631" y="146368"/>
                      <a:pt x="99631" y="148654"/>
                    </a:cubicBezTo>
                    <a:cubicBezTo>
                      <a:pt x="99631" y="151702"/>
                      <a:pt x="97345" y="153607"/>
                      <a:pt x="95059" y="153607"/>
                    </a:cubicBezTo>
                    <a:cubicBezTo>
                      <a:pt x="92773" y="153607"/>
                      <a:pt x="90487" y="151702"/>
                      <a:pt x="90487" y="148654"/>
                    </a:cubicBezTo>
                    <a:cubicBezTo>
                      <a:pt x="90487" y="146368"/>
                      <a:pt x="92773" y="144463"/>
                      <a:pt x="95059" y="144463"/>
                    </a:cubicBezTo>
                    <a:close/>
                    <a:moveTo>
                      <a:pt x="144272" y="120650"/>
                    </a:moveTo>
                    <a:cubicBezTo>
                      <a:pt x="146939" y="120650"/>
                      <a:pt x="148844" y="122555"/>
                      <a:pt x="148844" y="125222"/>
                    </a:cubicBezTo>
                    <a:cubicBezTo>
                      <a:pt x="148844" y="127508"/>
                      <a:pt x="146939" y="129794"/>
                      <a:pt x="144272" y="129794"/>
                    </a:cubicBezTo>
                    <a:cubicBezTo>
                      <a:pt x="141986" y="129794"/>
                      <a:pt x="139700" y="127508"/>
                      <a:pt x="139700" y="125222"/>
                    </a:cubicBezTo>
                    <a:cubicBezTo>
                      <a:pt x="139700" y="122555"/>
                      <a:pt x="141986" y="120650"/>
                      <a:pt x="144272" y="120650"/>
                    </a:cubicBezTo>
                    <a:close/>
                    <a:moveTo>
                      <a:pt x="118872" y="120650"/>
                    </a:moveTo>
                    <a:cubicBezTo>
                      <a:pt x="121539" y="120650"/>
                      <a:pt x="123444" y="122555"/>
                      <a:pt x="123444" y="125222"/>
                    </a:cubicBezTo>
                    <a:cubicBezTo>
                      <a:pt x="123444" y="127508"/>
                      <a:pt x="121539" y="129794"/>
                      <a:pt x="118872" y="129794"/>
                    </a:cubicBezTo>
                    <a:cubicBezTo>
                      <a:pt x="116586" y="129794"/>
                      <a:pt x="114300" y="127508"/>
                      <a:pt x="114300" y="125222"/>
                    </a:cubicBezTo>
                    <a:cubicBezTo>
                      <a:pt x="114300" y="122555"/>
                      <a:pt x="116586" y="120650"/>
                      <a:pt x="118872" y="120650"/>
                    </a:cubicBezTo>
                    <a:close/>
                    <a:moveTo>
                      <a:pt x="95059" y="120650"/>
                    </a:moveTo>
                    <a:cubicBezTo>
                      <a:pt x="97345" y="120650"/>
                      <a:pt x="99631" y="122555"/>
                      <a:pt x="99631" y="125222"/>
                    </a:cubicBezTo>
                    <a:cubicBezTo>
                      <a:pt x="99631" y="127508"/>
                      <a:pt x="97345" y="129794"/>
                      <a:pt x="95059" y="129794"/>
                    </a:cubicBezTo>
                    <a:cubicBezTo>
                      <a:pt x="92773" y="129794"/>
                      <a:pt x="90487" y="127508"/>
                      <a:pt x="90487" y="125222"/>
                    </a:cubicBezTo>
                    <a:cubicBezTo>
                      <a:pt x="90487" y="122555"/>
                      <a:pt x="92773" y="120650"/>
                      <a:pt x="95059" y="120650"/>
                    </a:cubicBezTo>
                    <a:close/>
                    <a:moveTo>
                      <a:pt x="144272" y="96838"/>
                    </a:moveTo>
                    <a:cubicBezTo>
                      <a:pt x="146939" y="96838"/>
                      <a:pt x="148844" y="98743"/>
                      <a:pt x="148844" y="101029"/>
                    </a:cubicBezTo>
                    <a:cubicBezTo>
                      <a:pt x="148844" y="103696"/>
                      <a:pt x="146939" y="105982"/>
                      <a:pt x="144272" y="105982"/>
                    </a:cubicBezTo>
                    <a:cubicBezTo>
                      <a:pt x="141986" y="105982"/>
                      <a:pt x="139700" y="103696"/>
                      <a:pt x="139700" y="101029"/>
                    </a:cubicBezTo>
                    <a:cubicBezTo>
                      <a:pt x="139700" y="98743"/>
                      <a:pt x="141986" y="96838"/>
                      <a:pt x="144272" y="96838"/>
                    </a:cubicBezTo>
                    <a:close/>
                    <a:moveTo>
                      <a:pt x="118872" y="96838"/>
                    </a:moveTo>
                    <a:cubicBezTo>
                      <a:pt x="121539" y="96838"/>
                      <a:pt x="123444" y="98743"/>
                      <a:pt x="123444" y="101029"/>
                    </a:cubicBezTo>
                    <a:cubicBezTo>
                      <a:pt x="123444" y="103696"/>
                      <a:pt x="121539" y="105982"/>
                      <a:pt x="118872" y="105982"/>
                    </a:cubicBezTo>
                    <a:cubicBezTo>
                      <a:pt x="116586" y="105982"/>
                      <a:pt x="114300" y="103696"/>
                      <a:pt x="114300" y="101029"/>
                    </a:cubicBezTo>
                    <a:cubicBezTo>
                      <a:pt x="114300" y="98743"/>
                      <a:pt x="116586" y="96838"/>
                      <a:pt x="118872" y="96838"/>
                    </a:cubicBezTo>
                    <a:close/>
                    <a:moveTo>
                      <a:pt x="95059" y="96838"/>
                    </a:moveTo>
                    <a:cubicBezTo>
                      <a:pt x="97345" y="96838"/>
                      <a:pt x="99631" y="98743"/>
                      <a:pt x="99631" y="101029"/>
                    </a:cubicBezTo>
                    <a:cubicBezTo>
                      <a:pt x="99631" y="103696"/>
                      <a:pt x="97345" y="105982"/>
                      <a:pt x="95059" y="105982"/>
                    </a:cubicBezTo>
                    <a:cubicBezTo>
                      <a:pt x="92773" y="105982"/>
                      <a:pt x="90487" y="103696"/>
                      <a:pt x="90487" y="101029"/>
                    </a:cubicBezTo>
                    <a:cubicBezTo>
                      <a:pt x="90487" y="98743"/>
                      <a:pt x="92773" y="96838"/>
                      <a:pt x="95059" y="96838"/>
                    </a:cubicBezTo>
                    <a:close/>
                    <a:moveTo>
                      <a:pt x="207603" y="91180"/>
                    </a:moveTo>
                    <a:cubicBezTo>
                      <a:pt x="202211" y="91180"/>
                      <a:pt x="197539" y="95854"/>
                      <a:pt x="197539" y="101247"/>
                    </a:cubicBezTo>
                    <a:cubicBezTo>
                      <a:pt x="197539" y="107000"/>
                      <a:pt x="202211" y="111675"/>
                      <a:pt x="207603" y="111675"/>
                    </a:cubicBezTo>
                    <a:cubicBezTo>
                      <a:pt x="213354" y="111675"/>
                      <a:pt x="218026" y="107000"/>
                      <a:pt x="218026" y="101247"/>
                    </a:cubicBezTo>
                    <a:cubicBezTo>
                      <a:pt x="218026" y="95854"/>
                      <a:pt x="213354" y="91180"/>
                      <a:pt x="207603" y="91180"/>
                    </a:cubicBezTo>
                    <a:close/>
                    <a:moveTo>
                      <a:pt x="207603" y="82550"/>
                    </a:moveTo>
                    <a:cubicBezTo>
                      <a:pt x="218026" y="82550"/>
                      <a:pt x="226653" y="91180"/>
                      <a:pt x="226653" y="101247"/>
                    </a:cubicBezTo>
                    <a:cubicBezTo>
                      <a:pt x="226653" y="110237"/>
                      <a:pt x="220183" y="117787"/>
                      <a:pt x="211916" y="119585"/>
                    </a:cubicBezTo>
                    <a:lnTo>
                      <a:pt x="211916" y="162014"/>
                    </a:lnTo>
                    <a:cubicBezTo>
                      <a:pt x="211916" y="164531"/>
                      <a:pt x="210119" y="166329"/>
                      <a:pt x="207603" y="166329"/>
                    </a:cubicBezTo>
                    <a:cubicBezTo>
                      <a:pt x="205446" y="166329"/>
                      <a:pt x="203290" y="164531"/>
                      <a:pt x="203290" y="162014"/>
                    </a:cubicBezTo>
                    <a:lnTo>
                      <a:pt x="203290" y="119585"/>
                    </a:lnTo>
                    <a:cubicBezTo>
                      <a:pt x="195023" y="117787"/>
                      <a:pt x="188912" y="110237"/>
                      <a:pt x="188912" y="101247"/>
                    </a:cubicBezTo>
                    <a:cubicBezTo>
                      <a:pt x="188912" y="91180"/>
                      <a:pt x="197539" y="82550"/>
                      <a:pt x="207603" y="82550"/>
                    </a:cubicBezTo>
                    <a:close/>
                    <a:moveTo>
                      <a:pt x="75270" y="80132"/>
                    </a:moveTo>
                    <a:lnTo>
                      <a:pt x="75270" y="170332"/>
                    </a:lnTo>
                    <a:lnTo>
                      <a:pt x="164084" y="170332"/>
                    </a:lnTo>
                    <a:lnTo>
                      <a:pt x="164084" y="80132"/>
                    </a:lnTo>
                    <a:lnTo>
                      <a:pt x="75270" y="80132"/>
                    </a:lnTo>
                    <a:close/>
                    <a:moveTo>
                      <a:pt x="70972" y="71438"/>
                    </a:moveTo>
                    <a:lnTo>
                      <a:pt x="168739" y="71438"/>
                    </a:lnTo>
                    <a:cubicBezTo>
                      <a:pt x="170888" y="71438"/>
                      <a:pt x="172679" y="73611"/>
                      <a:pt x="172679" y="75785"/>
                    </a:cubicBezTo>
                    <a:lnTo>
                      <a:pt x="172679" y="174679"/>
                    </a:lnTo>
                    <a:cubicBezTo>
                      <a:pt x="172679" y="176853"/>
                      <a:pt x="170888" y="179026"/>
                      <a:pt x="168739" y="179026"/>
                    </a:cubicBezTo>
                    <a:lnTo>
                      <a:pt x="70972" y="179026"/>
                    </a:lnTo>
                    <a:cubicBezTo>
                      <a:pt x="68465" y="179026"/>
                      <a:pt x="66675" y="176853"/>
                      <a:pt x="66675" y="174679"/>
                    </a:cubicBezTo>
                    <a:lnTo>
                      <a:pt x="66675" y="75785"/>
                    </a:lnTo>
                    <a:cubicBezTo>
                      <a:pt x="66675" y="73611"/>
                      <a:pt x="68465" y="71438"/>
                      <a:pt x="70972" y="71438"/>
                    </a:cubicBezTo>
                    <a:close/>
                    <a:moveTo>
                      <a:pt x="42417" y="43601"/>
                    </a:moveTo>
                    <a:lnTo>
                      <a:pt x="42417" y="67822"/>
                    </a:lnTo>
                    <a:cubicBezTo>
                      <a:pt x="42417" y="70353"/>
                      <a:pt x="40253" y="72160"/>
                      <a:pt x="38090" y="72160"/>
                    </a:cubicBezTo>
                    <a:lnTo>
                      <a:pt x="30878" y="72160"/>
                    </a:lnTo>
                    <a:lnTo>
                      <a:pt x="30878" y="98551"/>
                    </a:lnTo>
                    <a:lnTo>
                      <a:pt x="38090" y="98551"/>
                    </a:lnTo>
                    <a:cubicBezTo>
                      <a:pt x="40253" y="98551"/>
                      <a:pt x="42417" y="100359"/>
                      <a:pt x="42417" y="102528"/>
                    </a:cubicBezTo>
                    <a:lnTo>
                      <a:pt x="42417" y="149163"/>
                    </a:lnTo>
                    <a:cubicBezTo>
                      <a:pt x="42417" y="151693"/>
                      <a:pt x="40253" y="153501"/>
                      <a:pt x="38090" y="153501"/>
                    </a:cubicBezTo>
                    <a:lnTo>
                      <a:pt x="30878" y="153501"/>
                    </a:lnTo>
                    <a:lnTo>
                      <a:pt x="30878" y="179530"/>
                    </a:lnTo>
                    <a:lnTo>
                      <a:pt x="38090" y="179530"/>
                    </a:lnTo>
                    <a:cubicBezTo>
                      <a:pt x="40253" y="179530"/>
                      <a:pt x="42417" y="181337"/>
                      <a:pt x="42417" y="183868"/>
                    </a:cubicBezTo>
                    <a:lnTo>
                      <a:pt x="42417" y="208450"/>
                    </a:lnTo>
                    <a:lnTo>
                      <a:pt x="241811" y="208450"/>
                    </a:lnTo>
                    <a:lnTo>
                      <a:pt x="241811" y="43601"/>
                    </a:lnTo>
                    <a:lnTo>
                      <a:pt x="42417" y="43601"/>
                    </a:lnTo>
                    <a:close/>
                    <a:moveTo>
                      <a:pt x="38090" y="34925"/>
                    </a:moveTo>
                    <a:lnTo>
                      <a:pt x="246138" y="34925"/>
                    </a:lnTo>
                    <a:cubicBezTo>
                      <a:pt x="248301" y="34925"/>
                      <a:pt x="250465" y="36732"/>
                      <a:pt x="250465" y="38901"/>
                    </a:cubicBezTo>
                    <a:lnTo>
                      <a:pt x="250465" y="212789"/>
                    </a:lnTo>
                    <a:cubicBezTo>
                      <a:pt x="250465" y="215319"/>
                      <a:pt x="248301" y="217127"/>
                      <a:pt x="246138" y="217127"/>
                    </a:cubicBezTo>
                    <a:lnTo>
                      <a:pt x="38090" y="217127"/>
                    </a:lnTo>
                    <a:cubicBezTo>
                      <a:pt x="35566" y="217127"/>
                      <a:pt x="33763" y="215319"/>
                      <a:pt x="33763" y="212789"/>
                    </a:cubicBezTo>
                    <a:lnTo>
                      <a:pt x="33763" y="188206"/>
                    </a:lnTo>
                    <a:lnTo>
                      <a:pt x="26552" y="188206"/>
                    </a:lnTo>
                    <a:cubicBezTo>
                      <a:pt x="24028" y="188206"/>
                      <a:pt x="22225" y="186037"/>
                      <a:pt x="22225" y="183868"/>
                    </a:cubicBezTo>
                    <a:lnTo>
                      <a:pt x="22225" y="149163"/>
                    </a:lnTo>
                    <a:cubicBezTo>
                      <a:pt x="22225" y="146632"/>
                      <a:pt x="24028" y="144825"/>
                      <a:pt x="26552" y="144825"/>
                    </a:cubicBezTo>
                    <a:lnTo>
                      <a:pt x="33763" y="144825"/>
                    </a:lnTo>
                    <a:lnTo>
                      <a:pt x="33763" y="107227"/>
                    </a:lnTo>
                    <a:lnTo>
                      <a:pt x="26552" y="107227"/>
                    </a:lnTo>
                    <a:cubicBezTo>
                      <a:pt x="24028" y="107227"/>
                      <a:pt x="22225" y="105058"/>
                      <a:pt x="22225" y="102528"/>
                    </a:cubicBezTo>
                    <a:lnTo>
                      <a:pt x="22225" y="67822"/>
                    </a:lnTo>
                    <a:cubicBezTo>
                      <a:pt x="22225" y="65653"/>
                      <a:pt x="24028" y="63484"/>
                      <a:pt x="26552" y="63484"/>
                    </a:cubicBezTo>
                    <a:lnTo>
                      <a:pt x="33763" y="63484"/>
                    </a:lnTo>
                    <a:lnTo>
                      <a:pt x="33763" y="38901"/>
                    </a:lnTo>
                    <a:cubicBezTo>
                      <a:pt x="33763" y="36732"/>
                      <a:pt x="35566" y="34925"/>
                      <a:pt x="38090" y="34925"/>
                    </a:cubicBezTo>
                    <a:close/>
                    <a:moveTo>
                      <a:pt x="27351" y="8637"/>
                    </a:moveTo>
                    <a:cubicBezTo>
                      <a:pt x="16914" y="8637"/>
                      <a:pt x="8637" y="17274"/>
                      <a:pt x="8637" y="27711"/>
                    </a:cubicBezTo>
                    <a:lnTo>
                      <a:pt x="8637" y="276753"/>
                    </a:lnTo>
                    <a:lnTo>
                      <a:pt x="59021" y="276753"/>
                    </a:lnTo>
                    <a:lnTo>
                      <a:pt x="75216" y="244723"/>
                    </a:lnTo>
                    <a:cubicBezTo>
                      <a:pt x="75936" y="243284"/>
                      <a:pt x="77375" y="242204"/>
                      <a:pt x="79175" y="242204"/>
                    </a:cubicBezTo>
                    <a:lnTo>
                      <a:pt x="205855" y="242204"/>
                    </a:lnTo>
                    <a:cubicBezTo>
                      <a:pt x="207655" y="242204"/>
                      <a:pt x="209094" y="243284"/>
                      <a:pt x="209814" y="244723"/>
                    </a:cubicBezTo>
                    <a:lnTo>
                      <a:pt x="226009" y="276753"/>
                    </a:lnTo>
                    <a:lnTo>
                      <a:pt x="276393" y="276753"/>
                    </a:lnTo>
                    <a:lnTo>
                      <a:pt x="276393" y="27711"/>
                    </a:lnTo>
                    <a:cubicBezTo>
                      <a:pt x="276393" y="17274"/>
                      <a:pt x="268116" y="8637"/>
                      <a:pt x="258039" y="8637"/>
                    </a:cubicBezTo>
                    <a:lnTo>
                      <a:pt x="27351" y="8637"/>
                    </a:lnTo>
                    <a:close/>
                    <a:moveTo>
                      <a:pt x="27351" y="0"/>
                    </a:moveTo>
                    <a:lnTo>
                      <a:pt x="258039" y="0"/>
                    </a:lnTo>
                    <a:cubicBezTo>
                      <a:pt x="273154" y="0"/>
                      <a:pt x="285390" y="12236"/>
                      <a:pt x="285390" y="27711"/>
                    </a:cubicBezTo>
                    <a:lnTo>
                      <a:pt x="285390" y="281072"/>
                    </a:lnTo>
                    <a:cubicBezTo>
                      <a:pt x="285390" y="283591"/>
                      <a:pt x="283231" y="285390"/>
                      <a:pt x="281072" y="285390"/>
                    </a:cubicBezTo>
                    <a:lnTo>
                      <a:pt x="223490" y="285390"/>
                    </a:lnTo>
                    <a:cubicBezTo>
                      <a:pt x="221690" y="285390"/>
                      <a:pt x="220251" y="284671"/>
                      <a:pt x="219531" y="283231"/>
                    </a:cubicBezTo>
                    <a:lnTo>
                      <a:pt x="203336" y="250841"/>
                    </a:lnTo>
                    <a:lnTo>
                      <a:pt x="82054" y="250841"/>
                    </a:lnTo>
                    <a:lnTo>
                      <a:pt x="65499" y="283231"/>
                    </a:lnTo>
                    <a:cubicBezTo>
                      <a:pt x="65139" y="284671"/>
                      <a:pt x="63700" y="285390"/>
                      <a:pt x="61900" y="285390"/>
                    </a:cubicBezTo>
                    <a:lnTo>
                      <a:pt x="4318" y="285390"/>
                    </a:lnTo>
                    <a:cubicBezTo>
                      <a:pt x="1799" y="285390"/>
                      <a:pt x="0" y="283591"/>
                      <a:pt x="0" y="281072"/>
                    </a:cubicBezTo>
                    <a:lnTo>
                      <a:pt x="0" y="27711"/>
                    </a:lnTo>
                    <a:cubicBezTo>
                      <a:pt x="0" y="12236"/>
                      <a:pt x="12236" y="0"/>
                      <a:pt x="27351" y="0"/>
                    </a:cubicBezTo>
                    <a:close/>
                  </a:path>
                </a:pathLst>
              </a:custGeom>
              <a:solidFill>
                <a:schemeClr val="bg1"/>
              </a:solidFill>
              <a:ln>
                <a:noFill/>
              </a:ln>
              <a:effectLst/>
            </p:spPr>
            <p:txBody>
              <a:bodyPr anchor="ctr"/>
              <a:lstStyle/>
              <a:p>
                <a:endParaRPr lang="en-US" sz="900" dirty="0"/>
              </a:p>
            </p:txBody>
          </p:sp>
        </p:grpSp>
        <p:sp>
          <p:nvSpPr>
            <p:cNvPr id="68" name="Rechteck 20">
              <a:extLst>
                <a:ext uri="{FF2B5EF4-FFF2-40B4-BE49-F238E27FC236}">
                  <a16:creationId xmlns:a16="http://schemas.microsoft.com/office/drawing/2014/main" id="{6318C781-31C4-9526-29E2-8B5C8F323E54}"/>
                </a:ext>
              </a:extLst>
            </p:cNvPr>
            <p:cNvSpPr/>
            <p:nvPr/>
          </p:nvSpPr>
          <p:spPr>
            <a:xfrm>
              <a:off x="2156808" y="5122221"/>
              <a:ext cx="695936" cy="407998"/>
            </a:xfrm>
            <a:prstGeom prst="rect">
              <a:avLst/>
            </a:prstGeom>
            <a:solidFill>
              <a:srgbClr val="4D48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21">
              <a:extLst>
                <a:ext uri="{FF2B5EF4-FFF2-40B4-BE49-F238E27FC236}">
                  <a16:creationId xmlns:a16="http://schemas.microsoft.com/office/drawing/2014/main" id="{EB007A57-8069-F6BA-A215-BE79A38B8E11}"/>
                </a:ext>
              </a:extLst>
            </p:cNvPr>
            <p:cNvSpPr/>
            <p:nvPr/>
          </p:nvSpPr>
          <p:spPr>
            <a:xfrm rot="5181000">
              <a:off x="3590879" y="3123671"/>
              <a:ext cx="695936" cy="407998"/>
            </a:xfrm>
            <a:prstGeom prst="rect">
              <a:avLst/>
            </a:prstGeom>
            <a:solidFill>
              <a:srgbClr val="4D48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22">
              <a:extLst>
                <a:ext uri="{FF2B5EF4-FFF2-40B4-BE49-F238E27FC236}">
                  <a16:creationId xmlns:a16="http://schemas.microsoft.com/office/drawing/2014/main" id="{E8053FFF-AB8D-FB25-D2A0-2CB12287E3E6}"/>
                </a:ext>
              </a:extLst>
            </p:cNvPr>
            <p:cNvSpPr/>
            <p:nvPr/>
          </p:nvSpPr>
          <p:spPr>
            <a:xfrm rot="276465">
              <a:off x="2117788" y="2037733"/>
              <a:ext cx="695936" cy="407998"/>
            </a:xfrm>
            <a:prstGeom prst="rect">
              <a:avLst/>
            </a:prstGeom>
            <a:solidFill>
              <a:srgbClr val="908C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23">
              <a:extLst>
                <a:ext uri="{FF2B5EF4-FFF2-40B4-BE49-F238E27FC236}">
                  <a16:creationId xmlns:a16="http://schemas.microsoft.com/office/drawing/2014/main" id="{AEC9AB94-367D-B3C1-DE6A-974A69EF60FD}"/>
                </a:ext>
              </a:extLst>
            </p:cNvPr>
            <p:cNvSpPr/>
            <p:nvPr/>
          </p:nvSpPr>
          <p:spPr>
            <a:xfrm rot="7005984">
              <a:off x="3621582" y="4056114"/>
              <a:ext cx="695936" cy="407998"/>
            </a:xfrm>
            <a:prstGeom prst="rect">
              <a:avLst/>
            </a:prstGeom>
            <a:solidFill>
              <a:srgbClr val="908C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2" name="Rechteck 24">
              <a:extLst>
                <a:ext uri="{FF2B5EF4-FFF2-40B4-BE49-F238E27FC236}">
                  <a16:creationId xmlns:a16="http://schemas.microsoft.com/office/drawing/2014/main" id="{8C327C8C-98CE-B026-27C1-007F9CB78573}"/>
                </a:ext>
              </a:extLst>
            </p:cNvPr>
            <p:cNvSpPr/>
            <p:nvPr/>
          </p:nvSpPr>
          <p:spPr>
            <a:xfrm rot="7005984">
              <a:off x="3063779" y="4804167"/>
              <a:ext cx="695936" cy="407998"/>
            </a:xfrm>
            <a:prstGeom prst="rect">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25">
              <a:extLst>
                <a:ext uri="{FF2B5EF4-FFF2-40B4-BE49-F238E27FC236}">
                  <a16:creationId xmlns:a16="http://schemas.microsoft.com/office/drawing/2014/main" id="{73EA4070-4349-F80A-A6F4-3EDB2DD6905E}"/>
                </a:ext>
              </a:extLst>
            </p:cNvPr>
            <p:cNvSpPr/>
            <p:nvPr/>
          </p:nvSpPr>
          <p:spPr>
            <a:xfrm rot="7005984">
              <a:off x="3072855" y="2278839"/>
              <a:ext cx="695936" cy="407998"/>
            </a:xfrm>
            <a:prstGeom prst="rect">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79" name="Graphic 78" descr="No sign with solid fill">
            <a:extLst>
              <a:ext uri="{FF2B5EF4-FFF2-40B4-BE49-F238E27FC236}">
                <a16:creationId xmlns:a16="http://schemas.microsoft.com/office/drawing/2014/main" id="{D2CD2B84-8C66-27D0-0976-B55F4FDC7B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5996" y="3218705"/>
            <a:ext cx="2036043" cy="20360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40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153A6-7326-852A-C622-6C08D7A09348}"/>
            </a:ext>
          </a:extLst>
        </p:cNvPr>
        <p:cNvGrpSpPr/>
        <p:nvPr/>
      </p:nvGrpSpPr>
      <p:grpSpPr>
        <a:xfrm>
          <a:off x="0" y="0"/>
          <a:ext cx="0" cy="0"/>
          <a:chOff x="0" y="0"/>
          <a:chExt cx="0" cy="0"/>
        </a:xfrm>
      </p:grpSpPr>
      <p:sp>
        <p:nvSpPr>
          <p:cNvPr id="16" name="Arrow: Right 15">
            <a:extLst>
              <a:ext uri="{FF2B5EF4-FFF2-40B4-BE49-F238E27FC236}">
                <a16:creationId xmlns:a16="http://schemas.microsoft.com/office/drawing/2014/main" id="{C7A13599-4F6E-2776-5AB1-59AC0FB89A2B}"/>
              </a:ext>
            </a:extLst>
          </p:cNvPr>
          <p:cNvSpPr/>
          <p:nvPr/>
        </p:nvSpPr>
        <p:spPr>
          <a:xfrm>
            <a:off x="-1" y="2638425"/>
            <a:ext cx="12039601" cy="2663862"/>
          </a:xfrm>
          <a:prstGeom prst="rightArrow">
            <a:avLst>
              <a:gd name="adj1" fmla="val 50000"/>
              <a:gd name="adj2" fmla="val 152264"/>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58EF9-42E6-9972-E4FC-1F8295236AF2}"/>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36831AD8-CB12-B94A-D49F-74BA2822CC81}"/>
              </a:ext>
            </a:extLst>
          </p:cNvPr>
          <p:cNvSpPr>
            <a:spLocks noGrp="1"/>
          </p:cNvSpPr>
          <p:nvPr>
            <p:ph type="body" sz="quarter" idx="13"/>
          </p:nvPr>
        </p:nvSpPr>
        <p:spPr/>
        <p:txBody>
          <a:bodyPr/>
          <a:lstStyle/>
          <a:p>
            <a:endParaRPr lang="en-US"/>
          </a:p>
        </p:txBody>
      </p:sp>
      <p:sp>
        <p:nvSpPr>
          <p:cNvPr id="7" name="Rectangle 6">
            <a:extLst>
              <a:ext uri="{FF2B5EF4-FFF2-40B4-BE49-F238E27FC236}">
                <a16:creationId xmlns:a16="http://schemas.microsoft.com/office/drawing/2014/main" id="{DDCB2AB8-A677-EE8E-2398-755A07875DD3}"/>
              </a:ext>
            </a:extLst>
          </p:cNvPr>
          <p:cNvSpPr/>
          <p:nvPr/>
        </p:nvSpPr>
        <p:spPr>
          <a:xfrm>
            <a:off x="672703" y="1771649"/>
            <a:ext cx="3167062" cy="421957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DC0F27-10CC-24B2-BC5A-0D107127B31B}"/>
              </a:ext>
            </a:extLst>
          </p:cNvPr>
          <p:cNvSpPr/>
          <p:nvPr/>
        </p:nvSpPr>
        <p:spPr>
          <a:xfrm>
            <a:off x="4512469" y="1771649"/>
            <a:ext cx="3167062" cy="421957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0D74D-DF24-7193-60F0-5F883DD7AD36}"/>
              </a:ext>
            </a:extLst>
          </p:cNvPr>
          <p:cNvSpPr/>
          <p:nvPr/>
        </p:nvSpPr>
        <p:spPr>
          <a:xfrm>
            <a:off x="8352235" y="1771649"/>
            <a:ext cx="3167062" cy="421957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ihandform: Form 7">
            <a:extLst>
              <a:ext uri="{FF2B5EF4-FFF2-40B4-BE49-F238E27FC236}">
                <a16:creationId xmlns:a16="http://schemas.microsoft.com/office/drawing/2014/main" id="{7A0E15C6-C664-D85F-E0E0-28C88253A95B}"/>
              </a:ext>
            </a:extLst>
          </p:cNvPr>
          <p:cNvSpPr>
            <a:spLocks noChangeAspect="1"/>
          </p:cNvSpPr>
          <p:nvPr/>
        </p:nvSpPr>
        <p:spPr>
          <a:xfrm>
            <a:off x="9478565" y="2038349"/>
            <a:ext cx="914402" cy="914400"/>
          </a:xfrm>
          <a:custGeom>
            <a:avLst/>
            <a:gdLst/>
            <a:ahLst/>
            <a:cxnLst/>
            <a:rect l="0" t="0" r="0" b="0"/>
            <a:pathLst>
              <a:path w="457200" h="457199">
                <a:moveTo>
                  <a:pt x="350821" y="113168"/>
                </a:moveTo>
                <a:lnTo>
                  <a:pt x="371192" y="126748"/>
                </a:lnTo>
                <a:lnTo>
                  <a:pt x="346295" y="158435"/>
                </a:lnTo>
                <a:cubicBezTo>
                  <a:pt x="337015" y="151283"/>
                  <a:pt x="318057" y="132038"/>
                  <a:pt x="305588" y="133589"/>
                </a:cubicBezTo>
                <a:cubicBezTo>
                  <a:pt x="297168" y="134635"/>
                  <a:pt x="290457" y="145834"/>
                  <a:pt x="285297" y="151645"/>
                </a:cubicBezTo>
                <a:cubicBezTo>
                  <a:pt x="270524" y="168280"/>
                  <a:pt x="245842" y="188736"/>
                  <a:pt x="239916" y="210492"/>
                </a:cubicBezTo>
                <a:cubicBezTo>
                  <a:pt x="247057" y="213465"/>
                  <a:pt x="256833" y="220782"/>
                  <a:pt x="264811" y="219560"/>
                </a:cubicBezTo>
                <a:cubicBezTo>
                  <a:pt x="280562" y="217146"/>
                  <a:pt x="301405" y="184476"/>
                  <a:pt x="310081" y="172015"/>
                </a:cubicBezTo>
                <a:lnTo>
                  <a:pt x="312344" y="172015"/>
                </a:lnTo>
                <a:lnTo>
                  <a:pt x="325936" y="183334"/>
                </a:lnTo>
                <a:lnTo>
                  <a:pt x="348354" y="195244"/>
                </a:lnTo>
                <a:lnTo>
                  <a:pt x="400615" y="150391"/>
                </a:lnTo>
                <a:lnTo>
                  <a:pt x="425512" y="158435"/>
                </a:lnTo>
                <a:lnTo>
                  <a:pt x="420986" y="90534"/>
                </a:lnTo>
                <a:lnTo>
                  <a:pt x="350821" y="113168"/>
                </a:lnTo>
                <a:moveTo>
                  <a:pt x="33950" y="334977"/>
                </a:moveTo>
                <a:cubicBezTo>
                  <a:pt x="61801" y="330880"/>
                  <a:pt x="94256" y="310435"/>
                  <a:pt x="122221" y="312375"/>
                </a:cubicBezTo>
                <a:cubicBezTo>
                  <a:pt x="155469" y="314681"/>
                  <a:pt x="184984" y="356044"/>
                  <a:pt x="217283" y="365222"/>
                </a:cubicBezTo>
                <a:cubicBezTo>
                  <a:pt x="255577" y="376102"/>
                  <a:pt x="316040" y="345794"/>
                  <a:pt x="353085" y="335294"/>
                </a:cubicBezTo>
                <a:cubicBezTo>
                  <a:pt x="377251" y="328445"/>
                  <a:pt x="413725" y="324848"/>
                  <a:pt x="434469" y="310696"/>
                </a:cubicBezTo>
                <a:cubicBezTo>
                  <a:pt x="449115" y="300703"/>
                  <a:pt x="453565" y="276381"/>
                  <a:pt x="440724" y="263065"/>
                </a:cubicBezTo>
                <a:cubicBezTo>
                  <a:pt x="420956" y="242559"/>
                  <a:pt x="377912" y="265150"/>
                  <a:pt x="355348" y="271261"/>
                </a:cubicBezTo>
                <a:cubicBezTo>
                  <a:pt x="347069" y="273502"/>
                  <a:pt x="333814" y="274514"/>
                  <a:pt x="327289" y="280507"/>
                </a:cubicBezTo>
                <a:cubicBezTo>
                  <a:pt x="314499" y="292263"/>
                  <a:pt x="322305" y="312296"/>
                  <a:pt x="301027" y="322363"/>
                </a:cubicBezTo>
                <a:cubicBezTo>
                  <a:pt x="282468" y="331143"/>
                  <a:pt x="231153" y="306692"/>
                  <a:pt x="226336" y="287446"/>
                </a:cubicBezTo>
                <a:cubicBezTo>
                  <a:pt x="242637" y="298197"/>
                  <a:pt x="269560" y="318330"/>
                  <a:pt x="289710" y="318296"/>
                </a:cubicBezTo>
                <a:cubicBezTo>
                  <a:pt x="309786" y="318262"/>
                  <a:pt x="324704" y="293619"/>
                  <a:pt x="312928" y="276365"/>
                </a:cubicBezTo>
                <a:cubicBezTo>
                  <a:pt x="302077" y="260469"/>
                  <a:pt x="274381" y="251475"/>
                  <a:pt x="258023" y="242179"/>
                </a:cubicBezTo>
                <a:cubicBezTo>
                  <a:pt x="233291" y="228124"/>
                  <a:pt x="200271" y="201711"/>
                  <a:pt x="172015" y="197394"/>
                </a:cubicBezTo>
                <a:cubicBezTo>
                  <a:pt x="142256" y="192847"/>
                  <a:pt x="107401" y="209160"/>
                  <a:pt x="79217" y="217282"/>
                </a:cubicBezTo>
                <a:cubicBezTo>
                  <a:pt x="64226" y="221602"/>
                  <a:pt x="20369" y="226165"/>
                  <a:pt x="11470" y="239244"/>
                </a:cubicBezTo>
                <a:cubicBezTo>
                  <a:pt x="7102" y="245662"/>
                  <a:pt x="13295" y="258235"/>
                  <a:pt x="15185" y="264813"/>
                </a:cubicBezTo>
                <a:cubicBezTo>
                  <a:pt x="21763" y="287707"/>
                  <a:pt x="30484" y="311418"/>
                  <a:pt x="33950" y="334977"/>
                </a:cubicBezTo>
                <a:close/>
              </a:path>
            </a:pathLst>
          </a:custGeom>
          <a:solidFill>
            <a:srgbClr val="211A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 Placeholder 2">
            <a:extLst>
              <a:ext uri="{FF2B5EF4-FFF2-40B4-BE49-F238E27FC236}">
                <a16:creationId xmlns:a16="http://schemas.microsoft.com/office/drawing/2014/main" id="{7E7A6E13-B247-092C-46EB-F32D21F09ED6}"/>
              </a:ext>
            </a:extLst>
          </p:cNvPr>
          <p:cNvSpPr>
            <a:spLocks noGrp="1"/>
          </p:cNvSpPr>
          <p:nvPr>
            <p:ph type="body" sz="quarter" idx="12"/>
          </p:nvPr>
        </p:nvSpPr>
        <p:spPr>
          <a:xfrm>
            <a:off x="672703" y="3203537"/>
            <a:ext cx="3167062" cy="2663862"/>
          </a:xfrm>
        </p:spPr>
        <p:txBody>
          <a:bodyPr numCol="1">
            <a:normAutofit lnSpcReduction="10000"/>
          </a:bodyPr>
          <a:lstStyle/>
          <a:p>
            <a:pPr marL="0" indent="0" algn="ctr">
              <a:buNone/>
            </a:pPr>
            <a:r>
              <a:rPr lang="en-US" b="1" dirty="0"/>
              <a:t>Insights</a:t>
            </a:r>
          </a:p>
          <a:p>
            <a:pPr marL="342900" indent="-228600"/>
            <a:r>
              <a:rPr lang="en-US" dirty="0"/>
              <a:t>Debates revolve around a few dominant issue clusters</a:t>
            </a:r>
          </a:p>
          <a:p>
            <a:pPr marL="342900" indent="-228600"/>
            <a:r>
              <a:rPr lang="en-US" dirty="0"/>
              <a:t>Party engagement patterns reveal both polarization and overlap</a:t>
            </a:r>
          </a:p>
          <a:p>
            <a:pPr marL="342900" indent="-228600"/>
            <a:r>
              <a:rPr lang="en-US" dirty="0"/>
              <a:t>A few key MEPs act as cross-party connectors</a:t>
            </a:r>
          </a:p>
          <a:p>
            <a:pPr marL="0" indent="0">
              <a:buNone/>
            </a:pPr>
            <a:endParaRPr lang="en-US" dirty="0"/>
          </a:p>
          <a:p>
            <a:pPr marL="0" indent="0">
              <a:buNone/>
            </a:pPr>
            <a:endParaRPr lang="en-US" dirty="0"/>
          </a:p>
          <a:p>
            <a:pPr marL="0" indent="0">
              <a:buNone/>
            </a:pPr>
            <a:endParaRPr lang="en-US" dirty="0"/>
          </a:p>
        </p:txBody>
      </p:sp>
      <p:sp>
        <p:nvSpPr>
          <p:cNvPr id="14" name="Text Placeholder 2">
            <a:extLst>
              <a:ext uri="{FF2B5EF4-FFF2-40B4-BE49-F238E27FC236}">
                <a16:creationId xmlns:a16="http://schemas.microsoft.com/office/drawing/2014/main" id="{8A06F87F-4E8F-7BE7-0160-062F640A3960}"/>
              </a:ext>
            </a:extLst>
          </p:cNvPr>
          <p:cNvSpPr txBox="1">
            <a:spLocks/>
          </p:cNvSpPr>
          <p:nvPr/>
        </p:nvSpPr>
        <p:spPr>
          <a:xfrm>
            <a:off x="4512469" y="3203537"/>
            <a:ext cx="3167062" cy="2663862"/>
          </a:xfrm>
          <a:prstGeom prst="rect">
            <a:avLst/>
          </a:prstGeom>
        </p:spPr>
        <p:txBody>
          <a:bodyPr vert="horz" lIns="0" tIns="45720" rIns="0" bIns="45720" numCol="1"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b="1" dirty="0"/>
              <a:t>Limitations</a:t>
            </a:r>
          </a:p>
          <a:p>
            <a:pPr marL="342900" indent="-228600"/>
            <a:r>
              <a:rPr lang="en-US" dirty="0"/>
              <a:t>Data and Language Quality Issues</a:t>
            </a:r>
          </a:p>
          <a:p>
            <a:pPr marL="342900" indent="-228600"/>
            <a:r>
              <a:rPr lang="en-US" dirty="0"/>
              <a:t>Reduced and Biased Dataset</a:t>
            </a:r>
          </a:p>
          <a:p>
            <a:pPr marL="342900" indent="-228600"/>
            <a:r>
              <a:rPr lang="en-US" dirty="0"/>
              <a:t>Incomplete and Inconsistent LLM Extraction</a:t>
            </a:r>
          </a:p>
          <a:p>
            <a:pPr marL="0" indent="0">
              <a:buFontTx/>
              <a:buNone/>
            </a:pPr>
            <a:endParaRPr lang="en-US" dirty="0"/>
          </a:p>
          <a:p>
            <a:pPr marL="0" indent="0">
              <a:buFontTx/>
              <a:buNone/>
            </a:pPr>
            <a:endParaRPr lang="en-US" dirty="0"/>
          </a:p>
        </p:txBody>
      </p:sp>
      <p:sp>
        <p:nvSpPr>
          <p:cNvPr id="15" name="Text Placeholder 2">
            <a:extLst>
              <a:ext uri="{FF2B5EF4-FFF2-40B4-BE49-F238E27FC236}">
                <a16:creationId xmlns:a16="http://schemas.microsoft.com/office/drawing/2014/main" id="{37A2346F-45F1-39B6-6A05-97DEAB4AC7ED}"/>
              </a:ext>
            </a:extLst>
          </p:cNvPr>
          <p:cNvSpPr txBox="1">
            <a:spLocks/>
          </p:cNvSpPr>
          <p:nvPr/>
        </p:nvSpPr>
        <p:spPr>
          <a:xfrm>
            <a:off x="8352235" y="3203537"/>
            <a:ext cx="3167062" cy="2663862"/>
          </a:xfrm>
          <a:prstGeom prst="rect">
            <a:avLst/>
          </a:prstGeom>
        </p:spPr>
        <p:txBody>
          <a:bodyPr vert="horz" lIns="0" tIns="45720" rIns="0" bIns="45720" numCol="1" rtlCol="0">
            <a:normAutofit/>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b="1" dirty="0"/>
              <a:t>Enhancements</a:t>
            </a:r>
          </a:p>
          <a:p>
            <a:pPr marL="342900" indent="-228600"/>
            <a:r>
              <a:rPr lang="en-US" dirty="0"/>
              <a:t>Extend the scope over multiple years</a:t>
            </a:r>
          </a:p>
          <a:p>
            <a:pPr marL="342900" indent="-228600"/>
            <a:r>
              <a:rPr lang="en-US" dirty="0"/>
              <a:t>Add sentiment and stance analysis</a:t>
            </a:r>
          </a:p>
          <a:p>
            <a:pPr marL="342900" indent="-228600"/>
            <a:r>
              <a:rPr lang="en-US" dirty="0"/>
              <a:t>Scale the pipeline to the full EU debates dataset</a:t>
            </a:r>
          </a:p>
          <a:p>
            <a:pPr marL="0" indent="0">
              <a:buFontTx/>
              <a:buNone/>
            </a:pPr>
            <a:endParaRPr lang="en-US" dirty="0"/>
          </a:p>
          <a:p>
            <a:pPr marL="0" indent="0">
              <a:buFontTx/>
              <a:buNone/>
            </a:pPr>
            <a:endParaRPr lang="en-US" dirty="0"/>
          </a:p>
          <a:p>
            <a:pPr marL="0" indent="0">
              <a:buFontTx/>
              <a:buNone/>
            </a:pPr>
            <a:endParaRPr lang="en-US" dirty="0"/>
          </a:p>
        </p:txBody>
      </p:sp>
      <p:sp>
        <p:nvSpPr>
          <p:cNvPr id="3" name="Freihandform: Form 2">
            <a:extLst>
              <a:ext uri="{FF2B5EF4-FFF2-40B4-BE49-F238E27FC236}">
                <a16:creationId xmlns:a16="http://schemas.microsoft.com/office/drawing/2014/main" id="{65DC638A-1052-4987-E9D7-BB086DF8CE9B}"/>
              </a:ext>
            </a:extLst>
          </p:cNvPr>
          <p:cNvSpPr>
            <a:spLocks noChangeAspect="1"/>
          </p:cNvSpPr>
          <p:nvPr/>
        </p:nvSpPr>
        <p:spPr>
          <a:xfrm>
            <a:off x="1799034" y="2038349"/>
            <a:ext cx="914401" cy="914400"/>
          </a:xfrm>
          <a:custGeom>
            <a:avLst/>
            <a:gdLst/>
            <a:ahLst/>
            <a:cxnLst/>
            <a:rect l="0" t="0" r="0" b="0"/>
            <a:pathLst>
              <a:path w="457200" h="457199">
                <a:moveTo>
                  <a:pt x="225019" y="61306"/>
                </a:moveTo>
                <a:cubicBezTo>
                  <a:pt x="214269" y="67693"/>
                  <a:pt x="221997" y="90702"/>
                  <a:pt x="234025" y="81407"/>
                </a:cubicBezTo>
                <a:cubicBezTo>
                  <a:pt x="241474" y="75651"/>
                  <a:pt x="235510" y="55073"/>
                  <a:pt x="225019" y="61306"/>
                </a:cubicBezTo>
                <a:moveTo>
                  <a:pt x="165225" y="70164"/>
                </a:moveTo>
                <a:lnTo>
                  <a:pt x="167489" y="95061"/>
                </a:lnTo>
                <a:cubicBezTo>
                  <a:pt x="190609" y="92956"/>
                  <a:pt x="185372" y="72428"/>
                  <a:pt x="165225" y="70164"/>
                </a:cubicBezTo>
                <a:moveTo>
                  <a:pt x="291974" y="70164"/>
                </a:moveTo>
                <a:cubicBezTo>
                  <a:pt x="255307" y="74284"/>
                  <a:pt x="288472" y="109221"/>
                  <a:pt x="291727" y="81526"/>
                </a:cubicBezTo>
                <a:cubicBezTo>
                  <a:pt x="292166" y="77791"/>
                  <a:pt x="291962" y="73914"/>
                  <a:pt x="291974" y="70164"/>
                </a:cubicBezTo>
                <a:moveTo>
                  <a:pt x="121414" y="104277"/>
                </a:moveTo>
                <a:cubicBezTo>
                  <a:pt x="113235" y="110439"/>
                  <a:pt x="126231" y="128283"/>
                  <a:pt x="135424" y="122783"/>
                </a:cubicBezTo>
                <a:cubicBezTo>
                  <a:pt x="147756" y="115407"/>
                  <a:pt x="130417" y="97493"/>
                  <a:pt x="121414" y="104277"/>
                </a:cubicBezTo>
                <a:moveTo>
                  <a:pt x="328154" y="103663"/>
                </a:moveTo>
                <a:cubicBezTo>
                  <a:pt x="316683" y="107285"/>
                  <a:pt x="313734" y="127657"/>
                  <a:pt x="328074" y="123702"/>
                </a:cubicBezTo>
                <a:cubicBezTo>
                  <a:pt x="338327" y="120874"/>
                  <a:pt x="342825" y="99032"/>
                  <a:pt x="328154" y="103663"/>
                </a:cubicBezTo>
                <a:moveTo>
                  <a:pt x="210493" y="114161"/>
                </a:moveTo>
                <a:cubicBezTo>
                  <a:pt x="197876" y="116147"/>
                  <a:pt x="185376" y="120090"/>
                  <a:pt x="174279" y="126475"/>
                </a:cubicBezTo>
                <a:cubicBezTo>
                  <a:pt x="99086" y="169738"/>
                  <a:pt x="141718" y="254358"/>
                  <a:pt x="164265" y="314607"/>
                </a:cubicBezTo>
                <a:cubicBezTo>
                  <a:pt x="179533" y="355406"/>
                  <a:pt x="179596" y="407092"/>
                  <a:pt x="239916" y="397869"/>
                </a:cubicBezTo>
                <a:cubicBezTo>
                  <a:pt x="282352" y="391380"/>
                  <a:pt x="274222" y="345882"/>
                  <a:pt x="287132" y="316870"/>
                </a:cubicBezTo>
                <a:cubicBezTo>
                  <a:pt x="313138" y="258423"/>
                  <a:pt x="357831" y="174259"/>
                  <a:pt x="285184" y="129160"/>
                </a:cubicBezTo>
                <a:cubicBezTo>
                  <a:pt x="275415" y="123096"/>
                  <a:pt x="264773" y="118456"/>
                  <a:pt x="253497" y="116079"/>
                </a:cubicBezTo>
                <a:cubicBezTo>
                  <a:pt x="239507" y="113130"/>
                  <a:pt x="224682" y="111928"/>
                  <a:pt x="210493" y="114161"/>
                </a:cubicBezTo>
                <a:close/>
              </a:path>
              <a:path w="457200" h="457199">
                <a:moveTo>
                  <a:pt x="219546" y="325924"/>
                </a:moveTo>
                <a:cubicBezTo>
                  <a:pt x="219546" y="290353"/>
                  <a:pt x="212256" y="255635"/>
                  <a:pt x="201439" y="221809"/>
                </a:cubicBezTo>
                <a:lnTo>
                  <a:pt x="203702" y="219546"/>
                </a:lnTo>
                <a:lnTo>
                  <a:pt x="208229" y="219546"/>
                </a:lnTo>
                <a:lnTo>
                  <a:pt x="226336" y="253496"/>
                </a:lnTo>
                <a:lnTo>
                  <a:pt x="253497" y="219546"/>
                </a:lnTo>
                <a:lnTo>
                  <a:pt x="234638" y="279038"/>
                </a:lnTo>
                <a:lnTo>
                  <a:pt x="237653" y="325924"/>
                </a:lnTo>
                <a:cubicBezTo>
                  <a:pt x="246860" y="326320"/>
                  <a:pt x="264587" y="332845"/>
                  <a:pt x="272713" y="327922"/>
                </a:cubicBezTo>
                <a:cubicBezTo>
                  <a:pt x="284032" y="321062"/>
                  <a:pt x="291220" y="286195"/>
                  <a:pt x="295778" y="273866"/>
                </a:cubicBezTo>
                <a:cubicBezTo>
                  <a:pt x="314533" y="223151"/>
                  <a:pt x="326212" y="156857"/>
                  <a:pt x="260287" y="135234"/>
                </a:cubicBezTo>
                <a:cubicBezTo>
                  <a:pt x="250461" y="132011"/>
                  <a:pt x="238970" y="129780"/>
                  <a:pt x="228599" y="129780"/>
                </a:cubicBezTo>
                <a:cubicBezTo>
                  <a:pt x="219012" y="129780"/>
                  <a:pt x="208251" y="131696"/>
                  <a:pt x="199176" y="134722"/>
                </a:cubicBezTo>
                <a:cubicBezTo>
                  <a:pt x="135934" y="155807"/>
                  <a:pt x="146067" y="218438"/>
                  <a:pt x="165679" y="267076"/>
                </a:cubicBezTo>
                <a:cubicBezTo>
                  <a:pt x="171134" y="280604"/>
                  <a:pt x="177967" y="314987"/>
                  <a:pt x="189448" y="323597"/>
                </a:cubicBezTo>
                <a:cubicBezTo>
                  <a:pt x="196366" y="328787"/>
                  <a:pt x="211317" y="325924"/>
                  <a:pt x="219546" y="325924"/>
                </a:cubicBezTo>
                <a:close/>
              </a:path>
              <a:path w="457200" h="457199">
                <a:moveTo>
                  <a:pt x="110904" y="151645"/>
                </a:moveTo>
                <a:cubicBezTo>
                  <a:pt x="107168" y="150951"/>
                  <a:pt x="103349" y="150020"/>
                  <a:pt x="99542" y="149808"/>
                </a:cubicBezTo>
                <a:cubicBezTo>
                  <a:pt x="73954" y="148378"/>
                  <a:pt x="108915" y="187849"/>
                  <a:pt x="110904" y="151645"/>
                </a:cubicBezTo>
                <a:moveTo>
                  <a:pt x="346295" y="151645"/>
                </a:moveTo>
                <a:cubicBezTo>
                  <a:pt x="348284" y="187849"/>
                  <a:pt x="383244" y="148378"/>
                  <a:pt x="357657" y="149808"/>
                </a:cubicBezTo>
                <a:cubicBezTo>
                  <a:pt x="353850" y="150020"/>
                  <a:pt x="350031" y="150951"/>
                  <a:pt x="346295" y="151645"/>
                </a:cubicBezTo>
                <a:moveTo>
                  <a:pt x="99588" y="221809"/>
                </a:moveTo>
                <a:lnTo>
                  <a:pt x="99588" y="203702"/>
                </a:lnTo>
                <a:cubicBezTo>
                  <a:pt x="72893" y="204274"/>
                  <a:pt x="72432" y="221731"/>
                  <a:pt x="99588" y="221809"/>
                </a:cubicBezTo>
                <a:moveTo>
                  <a:pt x="357611" y="203702"/>
                </a:moveTo>
                <a:lnTo>
                  <a:pt x="357611" y="221809"/>
                </a:lnTo>
                <a:cubicBezTo>
                  <a:pt x="384806" y="221731"/>
                  <a:pt x="384380" y="203944"/>
                  <a:pt x="357611" y="203702"/>
                </a:cubicBezTo>
                <a:moveTo>
                  <a:pt x="86007" y="276130"/>
                </a:moveTo>
                <a:cubicBezTo>
                  <a:pt x="102724" y="279959"/>
                  <a:pt x="114789" y="273316"/>
                  <a:pt x="106378" y="255759"/>
                </a:cubicBezTo>
                <a:cubicBezTo>
                  <a:pt x="95203" y="259675"/>
                  <a:pt x="88455" y="264107"/>
                  <a:pt x="86007" y="276130"/>
                </a:cubicBezTo>
                <a:moveTo>
                  <a:pt x="354067" y="260481"/>
                </a:moveTo>
                <a:cubicBezTo>
                  <a:pt x="342336" y="267146"/>
                  <a:pt x="356004" y="281034"/>
                  <a:pt x="365934" y="276616"/>
                </a:cubicBezTo>
                <a:cubicBezTo>
                  <a:pt x="376452" y="271933"/>
                  <a:pt x="363014" y="255397"/>
                  <a:pt x="354067" y="260481"/>
                </a:cubicBezTo>
                <a:close/>
              </a:path>
              <a:path w="457200" h="457199">
                <a:moveTo>
                  <a:pt x="190122" y="344030"/>
                </a:moveTo>
                <a:cubicBezTo>
                  <a:pt x="200304" y="392709"/>
                  <a:pt x="266285" y="393700"/>
                  <a:pt x="271603" y="341767"/>
                </a:cubicBezTo>
                <a:lnTo>
                  <a:pt x="190122" y="344030"/>
                </a:lnTo>
                <a:close/>
              </a:path>
            </a:pathLst>
          </a:custGeom>
          <a:solidFill>
            <a:srgbClr val="211A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phic 5" descr="Warning with solid fill">
            <a:extLst>
              <a:ext uri="{FF2B5EF4-FFF2-40B4-BE49-F238E27FC236}">
                <a16:creationId xmlns:a16="http://schemas.microsoft.com/office/drawing/2014/main" id="{E4D0DE41-7A01-E6DA-367E-A8658AC68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2038349"/>
            <a:ext cx="914400" cy="914400"/>
          </a:xfrm>
          <a:prstGeom prst="rect">
            <a:avLst/>
          </a:prstGeom>
        </p:spPr>
      </p:pic>
    </p:spTree>
    <p:extLst>
      <p:ext uri="{BB962C8B-B14F-4D97-AF65-F5344CB8AC3E}">
        <p14:creationId xmlns:p14="http://schemas.microsoft.com/office/powerpoint/2010/main" val="201876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8229-BE5E-AC53-02A8-9F24A5CA35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89E12-E78A-0B81-A425-2E2C81E3E0E3}"/>
              </a:ext>
            </a:extLst>
          </p:cNvPr>
          <p:cNvSpPr>
            <a:spLocks noGrp="1"/>
          </p:cNvSpPr>
          <p:nvPr>
            <p:ph type="sldNum" sz="quarter" idx="10"/>
          </p:nvPr>
        </p:nvSpPr>
        <p:spPr>
          <a:xfrm>
            <a:off x="11339887" y="593223"/>
            <a:ext cx="571468" cy="227164"/>
          </a:xfrm>
        </p:spPr>
        <p:txBody>
          <a:bodyPr>
            <a:normAutofit/>
          </a:bodyPr>
          <a:lstStyle/>
          <a:p>
            <a:pPr>
              <a:lnSpc>
                <a:spcPct val="90000"/>
              </a:lnSpc>
              <a:spcAft>
                <a:spcPts val="600"/>
              </a:spcAft>
            </a:pPr>
            <a:fld id="{D8D877B3-D348-4611-9BDB-C5374591D951}" type="slidenum">
              <a:rPr lang="en-US" sz="900" smtClean="0"/>
              <a:pPr>
                <a:lnSpc>
                  <a:spcPct val="90000"/>
                </a:lnSpc>
                <a:spcAft>
                  <a:spcPts val="600"/>
                </a:spcAft>
              </a:pPr>
              <a:t>12</a:t>
            </a:fld>
            <a:endParaRPr lang="en-US" sz="900"/>
          </a:p>
        </p:txBody>
      </p:sp>
      <p:sp>
        <p:nvSpPr>
          <p:cNvPr id="17" name="Title 3">
            <a:extLst>
              <a:ext uri="{FF2B5EF4-FFF2-40B4-BE49-F238E27FC236}">
                <a16:creationId xmlns:a16="http://schemas.microsoft.com/office/drawing/2014/main" id="{CF0051CA-6455-9AD4-D862-FAC08D5CFC04}"/>
              </a:ext>
            </a:extLst>
          </p:cNvPr>
          <p:cNvSpPr>
            <a:spLocks noGrp="1"/>
          </p:cNvSpPr>
          <p:nvPr>
            <p:ph type="title"/>
          </p:nvPr>
        </p:nvSpPr>
        <p:spPr>
          <a:xfrm>
            <a:off x="766763" y="657225"/>
            <a:ext cx="5197983" cy="1357254"/>
          </a:xfrm>
        </p:spPr>
        <p:txBody>
          <a:bodyPr/>
          <a:lstStyle/>
          <a:p>
            <a:r>
              <a:rPr lang="en-US"/>
              <a:t>Discussion</a:t>
            </a:r>
          </a:p>
        </p:txBody>
      </p:sp>
      <p:sp>
        <p:nvSpPr>
          <p:cNvPr id="3" name="Rectangle 2">
            <a:extLst>
              <a:ext uri="{FF2B5EF4-FFF2-40B4-BE49-F238E27FC236}">
                <a16:creationId xmlns:a16="http://schemas.microsoft.com/office/drawing/2014/main" id="{08B1EBA9-3F28-59AB-F61B-02CE0715E7D6}"/>
              </a:ext>
            </a:extLst>
          </p:cNvPr>
          <p:cNvSpPr/>
          <p:nvPr/>
        </p:nvSpPr>
        <p:spPr>
          <a:xfrm>
            <a:off x="3629551" y="593223"/>
            <a:ext cx="2335195" cy="1488019"/>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14DAF7-0E3D-F4B9-ADC2-8643B72C097C}"/>
              </a:ext>
            </a:extLst>
          </p:cNvPr>
          <p:cNvSpPr/>
          <p:nvPr/>
        </p:nvSpPr>
        <p:spPr>
          <a:xfrm>
            <a:off x="6618515" y="0"/>
            <a:ext cx="5573486" cy="6858000"/>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uppieren 22">
            <a:extLst>
              <a:ext uri="{FF2B5EF4-FFF2-40B4-BE49-F238E27FC236}">
                <a16:creationId xmlns:a16="http://schemas.microsoft.com/office/drawing/2014/main" id="{D7B9A452-2E5A-68B8-2356-CA7649BBAD04}"/>
              </a:ext>
            </a:extLst>
          </p:cNvPr>
          <p:cNvGrpSpPr/>
          <p:nvPr/>
        </p:nvGrpSpPr>
        <p:grpSpPr>
          <a:xfrm>
            <a:off x="2662466" y="1977864"/>
            <a:ext cx="6867069" cy="3505187"/>
            <a:chOff x="1857829" y="1876262"/>
            <a:chExt cx="6867069" cy="3505187"/>
          </a:xfrm>
        </p:grpSpPr>
        <p:sp>
          <p:nvSpPr>
            <p:cNvPr id="10" name="Sprechblase: rechteckig 20">
              <a:extLst>
                <a:ext uri="{FF2B5EF4-FFF2-40B4-BE49-F238E27FC236}">
                  <a16:creationId xmlns:a16="http://schemas.microsoft.com/office/drawing/2014/main" id="{8EFC6327-8D85-EB3B-FD11-4D3708F7583C}"/>
                </a:ext>
              </a:extLst>
            </p:cNvPr>
            <p:cNvSpPr/>
            <p:nvPr/>
          </p:nvSpPr>
          <p:spPr>
            <a:xfrm flipH="1">
              <a:off x="4486727" y="1876262"/>
              <a:ext cx="4238171" cy="2419967"/>
            </a:xfrm>
            <a:prstGeom prst="wedgeRectCallou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3900">
                  <a:solidFill>
                    <a:srgbClr val="4D4875"/>
                  </a:solidFill>
                </a:rPr>
                <a:t>?</a:t>
              </a:r>
            </a:p>
          </p:txBody>
        </p:sp>
        <p:sp>
          <p:nvSpPr>
            <p:cNvPr id="11" name="Sprechblase: rechteckig 21">
              <a:extLst>
                <a:ext uri="{FF2B5EF4-FFF2-40B4-BE49-F238E27FC236}">
                  <a16:creationId xmlns:a16="http://schemas.microsoft.com/office/drawing/2014/main" id="{EDE2F80A-AAD9-D855-928D-F3D351D76E43}"/>
                </a:ext>
              </a:extLst>
            </p:cNvPr>
            <p:cNvSpPr/>
            <p:nvPr/>
          </p:nvSpPr>
          <p:spPr>
            <a:xfrm>
              <a:off x="1857829" y="2961482"/>
              <a:ext cx="4238171" cy="2419967"/>
            </a:xfrm>
            <a:prstGeom prst="wedgeRectCallout">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3900">
                  <a:solidFill>
                    <a:srgbClr val="4D4875"/>
                  </a:solidFill>
                </a:rPr>
                <a:t>?!</a:t>
              </a:r>
            </a:p>
          </p:txBody>
        </p:sp>
      </p:grpSp>
    </p:spTree>
    <p:extLst>
      <p:ext uri="{BB962C8B-B14F-4D97-AF65-F5344CB8AC3E}">
        <p14:creationId xmlns:p14="http://schemas.microsoft.com/office/powerpoint/2010/main" val="21004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FCC505-781D-C899-CB6A-C37727D10DE9}"/>
              </a:ext>
            </a:extLst>
          </p:cNvPr>
          <p:cNvSpPr>
            <a:spLocks noGrp="1"/>
          </p:cNvSpPr>
          <p:nvPr>
            <p:ph type="sldNum" sz="quarter" idx="10"/>
          </p:nvPr>
        </p:nvSpPr>
        <p:spPr/>
        <p:txBody>
          <a:bodyPr/>
          <a:lstStyle/>
          <a:p>
            <a:fld id="{D8D877B3-D348-4611-9BDB-C5374591D951}" type="slidenum">
              <a:rPr lang="en-US" smtClean="0"/>
              <a:pPr/>
              <a:t>13</a:t>
            </a:fld>
            <a:endParaRPr lang="en-US"/>
          </a:p>
        </p:txBody>
      </p:sp>
      <p:sp>
        <p:nvSpPr>
          <p:cNvPr id="3" name="Picture Placeholder 2">
            <a:extLst>
              <a:ext uri="{FF2B5EF4-FFF2-40B4-BE49-F238E27FC236}">
                <a16:creationId xmlns:a16="http://schemas.microsoft.com/office/drawing/2014/main" id="{E380E862-A4C3-0511-35E0-379414AB068C}"/>
              </a:ext>
            </a:extLst>
          </p:cNvPr>
          <p:cNvSpPr>
            <a:spLocks noGrp="1"/>
          </p:cNvSpPr>
          <p:nvPr>
            <p:ph type="pic" sz="quarter" idx="11"/>
          </p:nvPr>
        </p:nvSpPr>
        <p:spPr/>
        <p:txBody>
          <a:bodyPr/>
          <a:lstStyle/>
          <a:p>
            <a:endParaRPr lang="en-DK"/>
          </a:p>
        </p:txBody>
      </p:sp>
      <p:sp>
        <p:nvSpPr>
          <p:cNvPr id="4" name="Title 3">
            <a:extLst>
              <a:ext uri="{FF2B5EF4-FFF2-40B4-BE49-F238E27FC236}">
                <a16:creationId xmlns:a16="http://schemas.microsoft.com/office/drawing/2014/main" id="{BAEAB89E-FE4B-3980-28B2-ACE00AFCD9FA}"/>
              </a:ext>
            </a:extLst>
          </p:cNvPr>
          <p:cNvSpPr>
            <a:spLocks noGrp="1"/>
          </p:cNvSpPr>
          <p:nvPr>
            <p:ph type="title"/>
          </p:nvPr>
        </p:nvSpPr>
        <p:spPr/>
        <p:txBody>
          <a:bodyPr/>
          <a:lstStyle/>
          <a:p>
            <a:r>
              <a:rPr lang="en-US"/>
              <a:t>Appendix</a:t>
            </a:r>
          </a:p>
        </p:txBody>
      </p:sp>
      <p:sp>
        <p:nvSpPr>
          <p:cNvPr id="5" name="Text Placeholder 4">
            <a:extLst>
              <a:ext uri="{FF2B5EF4-FFF2-40B4-BE49-F238E27FC236}">
                <a16:creationId xmlns:a16="http://schemas.microsoft.com/office/drawing/2014/main" id="{0BCCC1AC-9967-6637-E1B6-4B9177F200DF}"/>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AC7AFC2-8F0C-3C43-68E5-8EE8FD149A3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4276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CB125B-7E11-7DCA-9207-2020E5CA1D94}"/>
            </a:ext>
          </a:extLst>
        </p:cNvPr>
        <p:cNvGrpSpPr/>
        <p:nvPr/>
      </p:nvGrpSpPr>
      <p:grpSpPr>
        <a:xfrm>
          <a:off x="0" y="0"/>
          <a:ext cx="0" cy="0"/>
          <a:chOff x="0" y="0"/>
          <a:chExt cx="0" cy="0"/>
        </a:xfrm>
      </p:grpSpPr>
      <p:sp>
        <p:nvSpPr>
          <p:cNvPr id="60" name="Rectangle 59">
            <a:extLst>
              <a:ext uri="{FF2B5EF4-FFF2-40B4-BE49-F238E27FC236}">
                <a16:creationId xmlns:a16="http://schemas.microsoft.com/office/drawing/2014/main" id="{982B11C5-687E-367B-87C5-3E71269DED87}"/>
              </a:ext>
            </a:extLst>
          </p:cNvPr>
          <p:cNvSpPr/>
          <p:nvPr/>
        </p:nvSpPr>
        <p:spPr>
          <a:xfrm>
            <a:off x="2299473"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13F8D9F-E4E2-DE32-A9F8-CFCF72BD2146}"/>
              </a:ext>
            </a:extLst>
          </p:cNvPr>
          <p:cNvSpPr/>
          <p:nvPr/>
        </p:nvSpPr>
        <p:spPr>
          <a:xfrm>
            <a:off x="5103588"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560ABC6A-A2C4-53B8-BA89-AC12928ED9BB}"/>
              </a:ext>
            </a:extLst>
          </p:cNvPr>
          <p:cNvSpPr/>
          <p:nvPr/>
        </p:nvSpPr>
        <p:spPr>
          <a:xfrm>
            <a:off x="7907703"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F95465CD-EED7-2DBE-E230-A1AF57AB7119}"/>
              </a:ext>
            </a:extLst>
          </p:cNvPr>
          <p:cNvSpPr/>
          <p:nvPr/>
        </p:nvSpPr>
        <p:spPr>
          <a:xfrm>
            <a:off x="369492" y="1257487"/>
            <a:ext cx="3052623"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8FB23FE-A9D5-3594-A703-10FD07EBA910}"/>
              </a:ext>
            </a:extLst>
          </p:cNvPr>
          <p:cNvSpPr/>
          <p:nvPr/>
        </p:nvSpPr>
        <p:spPr>
          <a:xfrm>
            <a:off x="3558520" y="1257485"/>
            <a:ext cx="3841425"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5B38477-9346-B7E7-28EE-5003FE492237}"/>
              </a:ext>
            </a:extLst>
          </p:cNvPr>
          <p:cNvSpPr/>
          <p:nvPr/>
        </p:nvSpPr>
        <p:spPr>
          <a:xfrm>
            <a:off x="7536351" y="1257485"/>
            <a:ext cx="4285664"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3E10AE-89DB-39AC-1930-1A16A839B757}"/>
              </a:ext>
            </a:extLst>
          </p:cNvPr>
          <p:cNvSpPr>
            <a:spLocks noGrp="1"/>
          </p:cNvSpPr>
          <p:nvPr>
            <p:ph type="title"/>
          </p:nvPr>
        </p:nvSpPr>
        <p:spPr>
          <a:xfrm>
            <a:off x="566630" y="657226"/>
            <a:ext cx="11173613" cy="736145"/>
          </a:xfrm>
        </p:spPr>
        <p:txBody>
          <a:bodyPr/>
          <a:lstStyle/>
          <a:p>
            <a:r>
              <a:rPr lang="en-US" sz="3200" dirty="0"/>
              <a:t>Developing model architecture for our networks</a:t>
            </a:r>
          </a:p>
        </p:txBody>
      </p:sp>
      <p:sp>
        <p:nvSpPr>
          <p:cNvPr id="4" name="Text Placeholder 3">
            <a:extLst>
              <a:ext uri="{FF2B5EF4-FFF2-40B4-BE49-F238E27FC236}">
                <a16:creationId xmlns:a16="http://schemas.microsoft.com/office/drawing/2014/main" id="{4F3110C5-A3C3-C53D-A795-874970C8A91C}"/>
              </a:ext>
            </a:extLst>
          </p:cNvPr>
          <p:cNvSpPr>
            <a:spLocks noGrp="1"/>
          </p:cNvSpPr>
          <p:nvPr>
            <p:ph type="body" sz="quarter" idx="13"/>
          </p:nvPr>
        </p:nvSpPr>
        <p:spPr>
          <a:xfrm>
            <a:off x="480357" y="78100"/>
            <a:ext cx="2112175" cy="282204"/>
          </a:xfrm>
        </p:spPr>
        <p:txBody>
          <a:bodyPr/>
          <a:lstStyle/>
          <a:p>
            <a:r>
              <a:rPr lang="en-US" dirty="0">
                <a:latin typeface="Arial (Body)"/>
                <a:cs typeface="Arial" panose="020B0604020202020204" pitchFamily="34" charset="0"/>
              </a:rPr>
              <a:t>Pipeline &amp; Network Architecture</a:t>
            </a:r>
            <a:endParaRPr lang="en-US" dirty="0"/>
          </a:p>
        </p:txBody>
      </p:sp>
      <p:grpSp>
        <p:nvGrpSpPr>
          <p:cNvPr id="14" name="Group 13">
            <a:extLst>
              <a:ext uri="{FF2B5EF4-FFF2-40B4-BE49-F238E27FC236}">
                <a16:creationId xmlns:a16="http://schemas.microsoft.com/office/drawing/2014/main" id="{25A04E3D-8CFC-EADA-BAA4-9956B6C80E94}"/>
              </a:ext>
            </a:extLst>
          </p:cNvPr>
          <p:cNvGrpSpPr/>
          <p:nvPr/>
        </p:nvGrpSpPr>
        <p:grpSpPr>
          <a:xfrm>
            <a:off x="369494" y="1732991"/>
            <a:ext cx="11453012" cy="1005600"/>
            <a:chOff x="369494" y="2299213"/>
            <a:chExt cx="11453012" cy="1005600"/>
          </a:xfrm>
        </p:grpSpPr>
        <p:sp>
          <p:nvSpPr>
            <p:cNvPr id="50" name="Rectangle 49">
              <a:extLst>
                <a:ext uri="{FF2B5EF4-FFF2-40B4-BE49-F238E27FC236}">
                  <a16:creationId xmlns:a16="http://schemas.microsoft.com/office/drawing/2014/main" id="{1051D7DA-4F4D-48CD-F158-14FF1A538EF7}"/>
                </a:ext>
              </a:extLst>
            </p:cNvPr>
            <p:cNvSpPr/>
            <p:nvPr/>
          </p:nvSpPr>
          <p:spPr>
            <a:xfrm>
              <a:off x="369494" y="2299213"/>
              <a:ext cx="3029175" cy="988802"/>
            </a:xfrm>
            <a:prstGeom prst="rect">
              <a:avLst/>
            </a:prstGeom>
            <a:solidFill>
              <a:srgbClr val="908CA8"/>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bg1"/>
                  </a:solidFill>
                </a:rPr>
                <a:t>Doc ID: 	84</a:t>
              </a:r>
            </a:p>
            <a:p>
              <a:pPr marL="85725">
                <a:tabLst>
                  <a:tab pos="1255713" algn="l"/>
                </a:tabLst>
              </a:pPr>
              <a:r>
                <a:rPr lang="en-US" sz="1400" dirty="0">
                  <a:solidFill>
                    <a:schemeClr val="bg1"/>
                  </a:solidFill>
                </a:rPr>
                <a:t>Speaker:         	Salvatore De Meo</a:t>
              </a:r>
            </a:p>
            <a:p>
              <a:pPr marL="85725">
                <a:tabLst>
                  <a:tab pos="1255713" algn="l"/>
                </a:tabLst>
              </a:pPr>
              <a:r>
                <a:rPr lang="en-US" sz="1400" dirty="0">
                  <a:solidFill>
                    <a:schemeClr val="bg1"/>
                  </a:solidFill>
                </a:rPr>
                <a:t>Party:       	EPP</a:t>
              </a:r>
            </a:p>
          </p:txBody>
        </p:sp>
        <p:sp>
          <p:nvSpPr>
            <p:cNvPr id="10" name="Rectangle 9">
              <a:extLst>
                <a:ext uri="{FF2B5EF4-FFF2-40B4-BE49-F238E27FC236}">
                  <a16:creationId xmlns:a16="http://schemas.microsoft.com/office/drawing/2014/main" id="{9E311C31-7CE2-7853-10A3-F34E955807B8}"/>
                </a:ext>
              </a:extLst>
            </p:cNvPr>
            <p:cNvSpPr/>
            <p:nvPr/>
          </p:nvSpPr>
          <p:spPr>
            <a:xfrm>
              <a:off x="3558521" y="2316010"/>
              <a:ext cx="3818471" cy="988803"/>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tx1"/>
                  </a:solidFill>
                </a:rPr>
                <a:t>Mr. President, honorable colleagues, the failure of this debate and the true purpose of this debate are confirmed by the totalitarian absence of all the parliamentarians …</a:t>
              </a:r>
            </a:p>
          </p:txBody>
        </p:sp>
        <p:sp>
          <p:nvSpPr>
            <p:cNvPr id="27" name="Rectangle 26">
              <a:extLst>
                <a:ext uri="{FF2B5EF4-FFF2-40B4-BE49-F238E27FC236}">
                  <a16:creationId xmlns:a16="http://schemas.microsoft.com/office/drawing/2014/main" id="{A376258A-8B24-7759-9FDA-2AE337263980}"/>
                </a:ext>
              </a:extLst>
            </p:cNvPr>
            <p:cNvSpPr/>
            <p:nvPr/>
          </p:nvSpPr>
          <p:spPr>
            <a:xfrm>
              <a:off x="7536843" y="2314937"/>
              <a:ext cx="4285663" cy="988802"/>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33513" indent="-1347788">
                <a:tabLst>
                  <a:tab pos="1433513" algn="l"/>
                </a:tabLst>
              </a:pPr>
              <a:r>
                <a:rPr lang="en-US" sz="1400" dirty="0">
                  <a:solidFill>
                    <a:schemeClr val="tx1"/>
                  </a:solidFill>
                </a:rPr>
                <a:t>Topics: 	['political instrumentalization' ‘national issues' 'family rights']</a:t>
              </a:r>
            </a:p>
            <a:p>
              <a:pPr marL="85725">
                <a:tabLst>
                  <a:tab pos="1433513" algn="l"/>
                  <a:tab pos="1617663" algn="l"/>
                </a:tabLst>
              </a:pPr>
              <a:r>
                <a:rPr lang="en-US" sz="1400" dirty="0">
                  <a:solidFill>
                    <a:schemeClr val="tx1"/>
                  </a:solidFill>
                </a:rPr>
                <a:t>Primary Topics:   political instrumentalization</a:t>
              </a:r>
            </a:p>
            <a:p>
              <a:pPr marL="85725">
                <a:tabLst>
                  <a:tab pos="1433513" algn="l"/>
                </a:tabLst>
              </a:pPr>
              <a:r>
                <a:rPr lang="en-US" sz="1400" dirty="0">
                  <a:solidFill>
                    <a:schemeClr val="tx1"/>
                  </a:solidFill>
                </a:rPr>
                <a:t>Cluster:       	EPP</a:t>
              </a:r>
            </a:p>
          </p:txBody>
        </p:sp>
      </p:grpSp>
      <p:grpSp>
        <p:nvGrpSpPr>
          <p:cNvPr id="7" name="Group 6">
            <a:extLst>
              <a:ext uri="{FF2B5EF4-FFF2-40B4-BE49-F238E27FC236}">
                <a16:creationId xmlns:a16="http://schemas.microsoft.com/office/drawing/2014/main" id="{A7F2BA5D-076A-0BED-C7D4-A337D0F90B3A}"/>
              </a:ext>
            </a:extLst>
          </p:cNvPr>
          <p:cNvGrpSpPr/>
          <p:nvPr/>
        </p:nvGrpSpPr>
        <p:grpSpPr>
          <a:xfrm>
            <a:off x="369494" y="2781016"/>
            <a:ext cx="11453012" cy="1004526"/>
            <a:chOff x="369494" y="3450868"/>
            <a:chExt cx="11453012" cy="1004526"/>
          </a:xfrm>
        </p:grpSpPr>
        <p:sp>
          <p:nvSpPr>
            <p:cNvPr id="8" name="Rectangle 7">
              <a:extLst>
                <a:ext uri="{FF2B5EF4-FFF2-40B4-BE49-F238E27FC236}">
                  <a16:creationId xmlns:a16="http://schemas.microsoft.com/office/drawing/2014/main" id="{5CDF069E-A144-4A2C-B86A-279B3F96C57B}"/>
                </a:ext>
              </a:extLst>
            </p:cNvPr>
            <p:cNvSpPr/>
            <p:nvPr/>
          </p:nvSpPr>
          <p:spPr>
            <a:xfrm>
              <a:off x="369494" y="3450868"/>
              <a:ext cx="3029175" cy="988802"/>
            </a:xfrm>
            <a:prstGeom prst="rect">
              <a:avLst/>
            </a:prstGeom>
            <a:solidFill>
              <a:srgbClr val="908CA8"/>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bg1"/>
                  </a:solidFill>
                </a:rPr>
                <a:t>Doc ID: 	104</a:t>
              </a:r>
            </a:p>
            <a:p>
              <a:pPr marL="1255713" indent="-1169988">
                <a:tabLst>
                  <a:tab pos="1255713" algn="l"/>
                </a:tabLst>
              </a:pPr>
              <a:r>
                <a:rPr lang="en-US" sz="1400" dirty="0">
                  <a:solidFill>
                    <a:schemeClr val="bg1"/>
                  </a:solidFill>
                </a:rPr>
                <a:t>Speaker:         	François-Xavier Bellamy</a:t>
              </a:r>
            </a:p>
            <a:p>
              <a:pPr marL="85725">
                <a:tabLst>
                  <a:tab pos="1255713" algn="l"/>
                </a:tabLst>
              </a:pPr>
              <a:r>
                <a:rPr lang="en-US" sz="1400" dirty="0">
                  <a:solidFill>
                    <a:schemeClr val="bg1"/>
                  </a:solidFill>
                </a:rPr>
                <a:t>Party:       	EPP</a:t>
              </a:r>
            </a:p>
          </p:txBody>
        </p:sp>
        <p:sp>
          <p:nvSpPr>
            <p:cNvPr id="11" name="Rectangle 10">
              <a:extLst>
                <a:ext uri="{FF2B5EF4-FFF2-40B4-BE49-F238E27FC236}">
                  <a16:creationId xmlns:a16="http://schemas.microsoft.com/office/drawing/2014/main" id="{B6FC80C2-B52C-8F2B-18A3-9E587AB4AE68}"/>
                </a:ext>
              </a:extLst>
            </p:cNvPr>
            <p:cNvSpPr/>
            <p:nvPr/>
          </p:nvSpPr>
          <p:spPr>
            <a:xfrm>
              <a:off x="3558521" y="3456701"/>
              <a:ext cx="3818471" cy="988803"/>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tx1"/>
                  </a:solidFill>
                </a:rPr>
                <a:t>We are talking about human rights in danger. They are this evening, in general indifference, in the Upper Karabakh. The </a:t>
              </a:r>
              <a:r>
                <a:rPr lang="en-US" sz="1400" dirty="0" err="1">
                  <a:solidFill>
                    <a:schemeClr val="tx1"/>
                  </a:solidFill>
                </a:rPr>
                <a:t>Latchine</a:t>
              </a:r>
              <a:r>
                <a:rPr lang="en-US" sz="1400" dirty="0">
                  <a:solidFill>
                    <a:schemeClr val="tx1"/>
                  </a:solidFill>
                </a:rPr>
                <a:t> road, the only possible access …</a:t>
              </a:r>
            </a:p>
          </p:txBody>
        </p:sp>
        <p:sp>
          <p:nvSpPr>
            <p:cNvPr id="28" name="Rectangle 27">
              <a:extLst>
                <a:ext uri="{FF2B5EF4-FFF2-40B4-BE49-F238E27FC236}">
                  <a16:creationId xmlns:a16="http://schemas.microsoft.com/office/drawing/2014/main" id="{315D634C-7927-0311-CCBD-8197E47DD876}"/>
                </a:ext>
              </a:extLst>
            </p:cNvPr>
            <p:cNvSpPr/>
            <p:nvPr/>
          </p:nvSpPr>
          <p:spPr>
            <a:xfrm>
              <a:off x="7536843" y="3466592"/>
              <a:ext cx="4285663" cy="988802"/>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33513" indent="-1347788">
                <a:tabLst>
                  <a:tab pos="1433513" algn="l"/>
                </a:tabLst>
              </a:pPr>
              <a:r>
                <a:rPr lang="en-US" sz="1400" dirty="0">
                  <a:solidFill>
                    <a:schemeClr val="tx1"/>
                  </a:solidFill>
                </a:rPr>
                <a:t>Topics: 	['</a:t>
              </a:r>
              <a:r>
                <a:rPr lang="en-US" sz="1400" dirty="0" err="1">
                  <a:solidFill>
                    <a:schemeClr val="tx1"/>
                  </a:solidFill>
                </a:rPr>
                <a:t>nagorno-karabakh</a:t>
              </a:r>
              <a:r>
                <a:rPr lang="en-US" sz="1400" dirty="0">
                  <a:solidFill>
                    <a:schemeClr val="tx1"/>
                  </a:solidFill>
                </a:rPr>
                <a:t> blockade' 'humanitarian crisis']</a:t>
              </a:r>
            </a:p>
            <a:p>
              <a:pPr marL="85725">
                <a:tabLst>
                  <a:tab pos="1433513" algn="l"/>
                </a:tabLst>
              </a:pPr>
              <a:r>
                <a:rPr lang="en-US" sz="1400" dirty="0">
                  <a:solidFill>
                    <a:schemeClr val="tx1"/>
                  </a:solidFill>
                </a:rPr>
                <a:t>Primary Topics:  	</a:t>
              </a:r>
              <a:r>
                <a:rPr lang="en-US" sz="1400" dirty="0" err="1">
                  <a:solidFill>
                    <a:schemeClr val="tx1"/>
                  </a:solidFill>
                </a:rPr>
                <a:t>nagorno-karabakh</a:t>
              </a:r>
              <a:r>
                <a:rPr lang="en-US" sz="1400" dirty="0">
                  <a:solidFill>
                    <a:schemeClr val="tx1"/>
                  </a:solidFill>
                </a:rPr>
                <a:t> blockade</a:t>
              </a:r>
            </a:p>
            <a:p>
              <a:pPr marL="85725">
                <a:tabLst>
                  <a:tab pos="1433513" algn="l"/>
                </a:tabLst>
              </a:pPr>
              <a:r>
                <a:rPr lang="en-US" sz="1400" dirty="0">
                  <a:solidFill>
                    <a:schemeClr val="tx1"/>
                  </a:solidFill>
                </a:rPr>
                <a:t>Cluster:       	ALDE</a:t>
              </a:r>
            </a:p>
          </p:txBody>
        </p:sp>
      </p:grpSp>
      <p:grpSp>
        <p:nvGrpSpPr>
          <p:cNvPr id="6" name="Group 5">
            <a:extLst>
              <a:ext uri="{FF2B5EF4-FFF2-40B4-BE49-F238E27FC236}">
                <a16:creationId xmlns:a16="http://schemas.microsoft.com/office/drawing/2014/main" id="{94D0643B-F95F-3289-B535-7FFF4B8F2B1D}"/>
              </a:ext>
            </a:extLst>
          </p:cNvPr>
          <p:cNvGrpSpPr/>
          <p:nvPr/>
        </p:nvGrpSpPr>
        <p:grpSpPr>
          <a:xfrm>
            <a:off x="369494" y="3827968"/>
            <a:ext cx="11453012" cy="1009660"/>
            <a:chOff x="369494" y="4597390"/>
            <a:chExt cx="11453012" cy="1009660"/>
          </a:xfrm>
        </p:grpSpPr>
        <p:sp>
          <p:nvSpPr>
            <p:cNvPr id="9" name="Rectangle 8">
              <a:extLst>
                <a:ext uri="{FF2B5EF4-FFF2-40B4-BE49-F238E27FC236}">
                  <a16:creationId xmlns:a16="http://schemas.microsoft.com/office/drawing/2014/main" id="{1CC4B9B9-D50D-38DB-D05E-619CAA84ECB4}"/>
                </a:ext>
              </a:extLst>
            </p:cNvPr>
            <p:cNvSpPr/>
            <p:nvPr/>
          </p:nvSpPr>
          <p:spPr>
            <a:xfrm>
              <a:off x="369494" y="4602524"/>
              <a:ext cx="3029175" cy="988802"/>
            </a:xfrm>
            <a:prstGeom prst="rect">
              <a:avLst/>
            </a:prstGeom>
            <a:solidFill>
              <a:srgbClr val="908CA8"/>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bg1"/>
                  </a:solidFill>
                </a:rPr>
                <a:t>Doc ID: 	9</a:t>
              </a:r>
            </a:p>
            <a:p>
              <a:pPr marL="85725">
                <a:tabLst>
                  <a:tab pos="1255713" algn="l"/>
                </a:tabLst>
              </a:pPr>
              <a:r>
                <a:rPr lang="en-US" sz="1400" dirty="0">
                  <a:solidFill>
                    <a:schemeClr val="bg1"/>
                  </a:solidFill>
                </a:rPr>
                <a:t>Speaker:         	Jean-Lin </a:t>
              </a:r>
              <a:r>
                <a:rPr lang="en-US" sz="1400" dirty="0" err="1">
                  <a:solidFill>
                    <a:schemeClr val="bg1"/>
                  </a:solidFill>
                </a:rPr>
                <a:t>Lacapelle</a:t>
              </a:r>
              <a:endParaRPr lang="en-US" sz="1400" dirty="0">
                <a:solidFill>
                  <a:schemeClr val="bg1"/>
                </a:solidFill>
              </a:endParaRPr>
            </a:p>
            <a:p>
              <a:pPr marL="85725">
                <a:tabLst>
                  <a:tab pos="1255713" algn="l"/>
                </a:tabLst>
              </a:pPr>
              <a:r>
                <a:rPr lang="en-US" sz="1400" dirty="0">
                  <a:solidFill>
                    <a:schemeClr val="bg1"/>
                  </a:solidFill>
                </a:rPr>
                <a:t>Party:       	ID</a:t>
              </a:r>
            </a:p>
          </p:txBody>
        </p:sp>
        <p:sp>
          <p:nvSpPr>
            <p:cNvPr id="12" name="Rectangle 11">
              <a:extLst>
                <a:ext uri="{FF2B5EF4-FFF2-40B4-BE49-F238E27FC236}">
                  <a16:creationId xmlns:a16="http://schemas.microsoft.com/office/drawing/2014/main" id="{50418EF2-C684-6D4C-6444-20B0E79DF8DF}"/>
                </a:ext>
              </a:extLst>
            </p:cNvPr>
            <p:cNvSpPr/>
            <p:nvPr/>
          </p:nvSpPr>
          <p:spPr>
            <a:xfrm>
              <a:off x="3558521" y="4597390"/>
              <a:ext cx="3818471" cy="988803"/>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tabLst>
                  <a:tab pos="1255713" algn="l"/>
                </a:tabLst>
              </a:pPr>
              <a:r>
                <a:rPr lang="en-US" sz="1400" dirty="0">
                  <a:solidFill>
                    <a:schemeClr val="tx1"/>
                  </a:solidFill>
                </a:rPr>
                <a:t>– Mr. Commissioner, the EU resolutions and statements are constantly calling for the accession of Balkans to the European Union, including the territory of Kosovo. In the …</a:t>
              </a:r>
            </a:p>
          </p:txBody>
        </p:sp>
        <p:sp>
          <p:nvSpPr>
            <p:cNvPr id="29" name="Rectangle 28">
              <a:extLst>
                <a:ext uri="{FF2B5EF4-FFF2-40B4-BE49-F238E27FC236}">
                  <a16:creationId xmlns:a16="http://schemas.microsoft.com/office/drawing/2014/main" id="{1A662D72-741C-3376-0FB0-8C3DEF891951}"/>
                </a:ext>
              </a:extLst>
            </p:cNvPr>
            <p:cNvSpPr/>
            <p:nvPr/>
          </p:nvSpPr>
          <p:spPr>
            <a:xfrm>
              <a:off x="7536843" y="4618248"/>
              <a:ext cx="4285663" cy="988802"/>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433513" indent="-1347788">
                <a:tabLst>
                  <a:tab pos="1433513" algn="l"/>
                </a:tabLst>
              </a:pPr>
              <a:r>
                <a:rPr lang="en-US" sz="1400" dirty="0">
                  <a:solidFill>
                    <a:schemeClr val="tx1"/>
                  </a:solidFill>
                </a:rPr>
                <a:t>Topics: 	</a:t>
              </a:r>
              <a:r>
                <a:rPr lang="sv-SE" sz="1400" dirty="0">
                  <a:solidFill>
                    <a:schemeClr val="tx1"/>
                  </a:solidFill>
                </a:rPr>
                <a:t>['eu accession' 'western </a:t>
              </a:r>
              <a:r>
                <a:rPr lang="sv-SE" sz="1400" dirty="0" err="1">
                  <a:solidFill>
                    <a:schemeClr val="tx1"/>
                  </a:solidFill>
                </a:rPr>
                <a:t>balkans</a:t>
              </a:r>
              <a:r>
                <a:rPr lang="sv-SE" sz="1400" dirty="0">
                  <a:solidFill>
                    <a:schemeClr val="tx1"/>
                  </a:solidFill>
                </a:rPr>
                <a:t>' '</a:t>
              </a:r>
              <a:r>
                <a:rPr lang="sv-SE" sz="1400" dirty="0" err="1">
                  <a:solidFill>
                    <a:schemeClr val="tx1"/>
                  </a:solidFill>
                </a:rPr>
                <a:t>kosovo</a:t>
              </a:r>
              <a:r>
                <a:rPr lang="sv-SE" sz="1400" dirty="0">
                  <a:solidFill>
                    <a:schemeClr val="tx1"/>
                  </a:solidFill>
                </a:rPr>
                <a:t> status']</a:t>
              </a:r>
              <a:endParaRPr lang="en-US" sz="1400" dirty="0">
                <a:solidFill>
                  <a:schemeClr val="tx1"/>
                </a:solidFill>
              </a:endParaRPr>
            </a:p>
            <a:p>
              <a:pPr marL="85725">
                <a:tabLst>
                  <a:tab pos="1433513" algn="l"/>
                </a:tabLst>
              </a:pPr>
              <a:r>
                <a:rPr lang="en-US" sz="1400" dirty="0">
                  <a:solidFill>
                    <a:schemeClr val="tx1"/>
                  </a:solidFill>
                </a:rPr>
                <a:t>Primary Topics:  	</a:t>
              </a:r>
              <a:r>
                <a:rPr lang="sv-SE" sz="1400" dirty="0">
                  <a:solidFill>
                    <a:schemeClr val="tx1"/>
                  </a:solidFill>
                </a:rPr>
                <a:t>eu accession</a:t>
              </a:r>
              <a:endParaRPr lang="en-US" sz="1400" dirty="0">
                <a:solidFill>
                  <a:schemeClr val="tx1"/>
                </a:solidFill>
              </a:endParaRPr>
            </a:p>
            <a:p>
              <a:pPr marL="85725">
                <a:tabLst>
                  <a:tab pos="1433513" algn="l"/>
                </a:tabLst>
              </a:pPr>
              <a:r>
                <a:rPr lang="en-US" sz="1400" dirty="0">
                  <a:solidFill>
                    <a:schemeClr val="tx1"/>
                  </a:solidFill>
                </a:rPr>
                <a:t>Cluster:       	ID</a:t>
              </a:r>
            </a:p>
          </p:txBody>
        </p:sp>
      </p:grpSp>
      <p:sp>
        <p:nvSpPr>
          <p:cNvPr id="46" name="Arrow: Left-Right 45">
            <a:extLst>
              <a:ext uri="{FF2B5EF4-FFF2-40B4-BE49-F238E27FC236}">
                <a16:creationId xmlns:a16="http://schemas.microsoft.com/office/drawing/2014/main" id="{7B526AB6-25B1-C80A-A584-0743974BE249}"/>
              </a:ext>
            </a:extLst>
          </p:cNvPr>
          <p:cNvSpPr/>
          <p:nvPr/>
        </p:nvSpPr>
        <p:spPr>
          <a:xfrm>
            <a:off x="369493" y="1327766"/>
            <a:ext cx="3029175" cy="2728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Speaker</a:t>
            </a:r>
          </a:p>
        </p:txBody>
      </p:sp>
      <p:sp>
        <p:nvSpPr>
          <p:cNvPr id="49" name="Arrow: Left-Right 48">
            <a:extLst>
              <a:ext uri="{FF2B5EF4-FFF2-40B4-BE49-F238E27FC236}">
                <a16:creationId xmlns:a16="http://schemas.microsoft.com/office/drawing/2014/main" id="{D75686FA-D0BD-2F35-1086-F009A068F00E}"/>
              </a:ext>
            </a:extLst>
          </p:cNvPr>
          <p:cNvSpPr/>
          <p:nvPr/>
        </p:nvSpPr>
        <p:spPr>
          <a:xfrm>
            <a:off x="3558521" y="1327766"/>
            <a:ext cx="3818471" cy="2728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Speech/Interaction</a:t>
            </a:r>
          </a:p>
        </p:txBody>
      </p:sp>
      <p:sp>
        <p:nvSpPr>
          <p:cNvPr id="57" name="Arrow: Left-Right 56">
            <a:extLst>
              <a:ext uri="{FF2B5EF4-FFF2-40B4-BE49-F238E27FC236}">
                <a16:creationId xmlns:a16="http://schemas.microsoft.com/office/drawing/2014/main" id="{C6075506-2424-99F2-9B4B-54CDB0B96B8D}"/>
              </a:ext>
            </a:extLst>
          </p:cNvPr>
          <p:cNvSpPr/>
          <p:nvPr/>
        </p:nvSpPr>
        <p:spPr>
          <a:xfrm>
            <a:off x="7536843" y="1327323"/>
            <a:ext cx="4285663" cy="2728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Generated Topics and Cluster</a:t>
            </a:r>
          </a:p>
        </p:txBody>
      </p:sp>
      <p:grpSp>
        <p:nvGrpSpPr>
          <p:cNvPr id="15" name="Group 14">
            <a:extLst>
              <a:ext uri="{FF2B5EF4-FFF2-40B4-BE49-F238E27FC236}">
                <a16:creationId xmlns:a16="http://schemas.microsoft.com/office/drawing/2014/main" id="{EB82CE37-0A4E-ECA0-C310-CDCCFBA6F24A}"/>
              </a:ext>
            </a:extLst>
          </p:cNvPr>
          <p:cNvGrpSpPr/>
          <p:nvPr/>
        </p:nvGrpSpPr>
        <p:grpSpPr>
          <a:xfrm flipV="1">
            <a:off x="2299473" y="4902426"/>
            <a:ext cx="7593053" cy="422594"/>
            <a:chOff x="3602541" y="4821137"/>
            <a:chExt cx="5943600" cy="306171"/>
          </a:xfrm>
        </p:grpSpPr>
        <p:cxnSp>
          <p:nvCxnSpPr>
            <p:cNvPr id="16" name="Straight Connector 119">
              <a:extLst>
                <a:ext uri="{FF2B5EF4-FFF2-40B4-BE49-F238E27FC236}">
                  <a16:creationId xmlns:a16="http://schemas.microsoft.com/office/drawing/2014/main" id="{B06B7E63-9DF2-C0D4-D3F6-C3E262F09DE5}"/>
                </a:ext>
              </a:extLst>
            </p:cNvPr>
            <p:cNvCxnSpPr/>
            <p:nvPr/>
          </p:nvCxnSpPr>
          <p:spPr>
            <a:xfrm rot="16200000">
              <a:off x="6574341" y="2002421"/>
              <a:ext cx="0" cy="5943600"/>
            </a:xfrm>
            <a:prstGeom prst="line">
              <a:avLst/>
            </a:prstGeom>
            <a:ln w="19050"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20">
              <a:extLst>
                <a:ext uri="{FF2B5EF4-FFF2-40B4-BE49-F238E27FC236}">
                  <a16:creationId xmlns:a16="http://schemas.microsoft.com/office/drawing/2014/main" id="{A5E56792-46CA-20BC-A43E-2734BFB832F8}"/>
                </a:ext>
              </a:extLst>
            </p:cNvPr>
            <p:cNvGrpSpPr/>
            <p:nvPr/>
          </p:nvGrpSpPr>
          <p:grpSpPr>
            <a:xfrm rot="16200000">
              <a:off x="6421257" y="4820768"/>
              <a:ext cx="306171" cy="306910"/>
              <a:chOff x="5942914" y="3833745"/>
              <a:chExt cx="306171" cy="306910"/>
            </a:xfrm>
          </p:grpSpPr>
          <p:sp>
            <p:nvSpPr>
              <p:cNvPr id="19" name="Freeform 94">
                <a:extLst>
                  <a:ext uri="{FF2B5EF4-FFF2-40B4-BE49-F238E27FC236}">
                    <a16:creationId xmlns:a16="http://schemas.microsoft.com/office/drawing/2014/main" id="{529CE579-C0B8-C989-07A1-17FED6F1DE92}"/>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20" name="Freeform 95">
                <a:extLst>
                  <a:ext uri="{FF2B5EF4-FFF2-40B4-BE49-F238E27FC236}">
                    <a16:creationId xmlns:a16="http://schemas.microsoft.com/office/drawing/2014/main" id="{C6870656-768D-3836-9AF5-5B025B8FFB07}"/>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grpSp>
        <p:nvGrpSpPr>
          <p:cNvPr id="43" name="Group 42">
            <a:extLst>
              <a:ext uri="{FF2B5EF4-FFF2-40B4-BE49-F238E27FC236}">
                <a16:creationId xmlns:a16="http://schemas.microsoft.com/office/drawing/2014/main" id="{4C81AD9F-F4BF-3F2C-62C4-4887FFDD9CD5}"/>
              </a:ext>
            </a:extLst>
          </p:cNvPr>
          <p:cNvGrpSpPr/>
          <p:nvPr/>
        </p:nvGrpSpPr>
        <p:grpSpPr>
          <a:xfrm>
            <a:off x="2299473" y="5454756"/>
            <a:ext cx="1983600" cy="1217137"/>
            <a:chOff x="2299474" y="5333616"/>
            <a:chExt cx="1325269" cy="1217137"/>
          </a:xfrm>
        </p:grpSpPr>
        <p:sp>
          <p:nvSpPr>
            <p:cNvPr id="22" name="Rectangle 21">
              <a:extLst>
                <a:ext uri="{FF2B5EF4-FFF2-40B4-BE49-F238E27FC236}">
                  <a16:creationId xmlns:a16="http://schemas.microsoft.com/office/drawing/2014/main" id="{581CB54C-2C9C-F5B3-13C7-3C8B22DFECFE}"/>
                </a:ext>
              </a:extLst>
            </p:cNvPr>
            <p:cNvSpPr/>
            <p:nvPr/>
          </p:nvSpPr>
          <p:spPr>
            <a:xfrm>
              <a:off x="2299475" y="5707545"/>
              <a:ext cx="1325268"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Speakers</a:t>
              </a:r>
            </a:p>
            <a:p>
              <a:pPr algn="ctr">
                <a:tabLst>
                  <a:tab pos="1255713" algn="l"/>
                </a:tabLst>
              </a:pPr>
              <a:r>
                <a:rPr lang="en-US" sz="1400" dirty="0">
                  <a:solidFill>
                    <a:schemeClr val="tx1"/>
                  </a:solidFill>
                </a:rPr>
                <a:t>Parties</a:t>
              </a:r>
            </a:p>
            <a:p>
              <a:pPr algn="ctr">
                <a:tabLst>
                  <a:tab pos="1255713" algn="l"/>
                </a:tabLst>
              </a:pPr>
              <a:r>
                <a:rPr lang="en-US" sz="1400" dirty="0">
                  <a:solidFill>
                    <a:schemeClr val="tx1"/>
                  </a:solidFill>
                </a:rPr>
                <a:t>Topics</a:t>
              </a:r>
            </a:p>
          </p:txBody>
        </p:sp>
        <p:sp>
          <p:nvSpPr>
            <p:cNvPr id="30" name="Arrow: Left-Right 29">
              <a:extLst>
                <a:ext uri="{FF2B5EF4-FFF2-40B4-BE49-F238E27FC236}">
                  <a16:creationId xmlns:a16="http://schemas.microsoft.com/office/drawing/2014/main" id="{1EB058C0-D0D4-1DC1-1E41-A79C176BA49F}"/>
                </a:ext>
              </a:extLst>
            </p:cNvPr>
            <p:cNvSpPr/>
            <p:nvPr/>
          </p:nvSpPr>
          <p:spPr>
            <a:xfrm>
              <a:off x="2299474" y="5333616"/>
              <a:ext cx="1325268"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Nodes</a:t>
              </a:r>
            </a:p>
          </p:txBody>
        </p:sp>
      </p:grpSp>
      <p:grpSp>
        <p:nvGrpSpPr>
          <p:cNvPr id="42" name="Group 41">
            <a:extLst>
              <a:ext uri="{FF2B5EF4-FFF2-40B4-BE49-F238E27FC236}">
                <a16:creationId xmlns:a16="http://schemas.microsoft.com/office/drawing/2014/main" id="{B92C2C1E-C7BD-3A11-2B65-54CC3C93D5DA}"/>
              </a:ext>
            </a:extLst>
          </p:cNvPr>
          <p:cNvGrpSpPr/>
          <p:nvPr/>
        </p:nvGrpSpPr>
        <p:grpSpPr>
          <a:xfrm>
            <a:off x="5103588" y="5454756"/>
            <a:ext cx="1983600" cy="1217137"/>
            <a:chOff x="3704776" y="5333616"/>
            <a:chExt cx="1984825" cy="1217137"/>
          </a:xfrm>
        </p:grpSpPr>
        <p:sp>
          <p:nvSpPr>
            <p:cNvPr id="33" name="Rectangle 32">
              <a:extLst>
                <a:ext uri="{FF2B5EF4-FFF2-40B4-BE49-F238E27FC236}">
                  <a16:creationId xmlns:a16="http://schemas.microsoft.com/office/drawing/2014/main" id="{AA152112-F8ED-7D03-DFE8-45A1A309FB91}"/>
                </a:ext>
              </a:extLst>
            </p:cNvPr>
            <p:cNvSpPr/>
            <p:nvPr/>
          </p:nvSpPr>
          <p:spPr>
            <a:xfrm>
              <a:off x="3704777" y="5707545"/>
              <a:ext cx="1984824"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Spoke about</a:t>
              </a:r>
            </a:p>
            <a:p>
              <a:pPr algn="ctr">
                <a:tabLst>
                  <a:tab pos="1255713" algn="l"/>
                </a:tabLst>
              </a:pPr>
              <a:r>
                <a:rPr lang="en-US" sz="1400" dirty="0">
                  <a:solidFill>
                    <a:schemeClr val="tx1"/>
                  </a:solidFill>
                </a:rPr>
                <a:t>Belongs to</a:t>
              </a:r>
            </a:p>
            <a:p>
              <a:pPr algn="ctr">
                <a:tabLst>
                  <a:tab pos="1255713" algn="l"/>
                </a:tabLst>
              </a:pPr>
              <a:r>
                <a:rPr lang="en-US" sz="1400" dirty="0">
                  <a:solidFill>
                    <a:schemeClr val="tx1"/>
                  </a:solidFill>
                </a:rPr>
                <a:t>Shares topics with</a:t>
              </a:r>
            </a:p>
          </p:txBody>
        </p:sp>
        <p:sp>
          <p:nvSpPr>
            <p:cNvPr id="35" name="Arrow: Left-Right 34">
              <a:extLst>
                <a:ext uri="{FF2B5EF4-FFF2-40B4-BE49-F238E27FC236}">
                  <a16:creationId xmlns:a16="http://schemas.microsoft.com/office/drawing/2014/main" id="{E0510C68-36F5-787E-962B-2ABAF75AA0F2}"/>
                </a:ext>
              </a:extLst>
            </p:cNvPr>
            <p:cNvSpPr/>
            <p:nvPr/>
          </p:nvSpPr>
          <p:spPr>
            <a:xfrm>
              <a:off x="3704776" y="5333616"/>
              <a:ext cx="1984824"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Edges</a:t>
              </a:r>
            </a:p>
          </p:txBody>
        </p:sp>
      </p:grpSp>
      <p:grpSp>
        <p:nvGrpSpPr>
          <p:cNvPr id="41" name="Group 40">
            <a:extLst>
              <a:ext uri="{FF2B5EF4-FFF2-40B4-BE49-F238E27FC236}">
                <a16:creationId xmlns:a16="http://schemas.microsoft.com/office/drawing/2014/main" id="{4C7E121B-3B88-1111-F57F-1941B74F5616}"/>
              </a:ext>
            </a:extLst>
          </p:cNvPr>
          <p:cNvGrpSpPr/>
          <p:nvPr/>
        </p:nvGrpSpPr>
        <p:grpSpPr>
          <a:xfrm>
            <a:off x="7907702" y="5454756"/>
            <a:ext cx="1984825" cy="1217137"/>
            <a:chOff x="5769634" y="5333616"/>
            <a:chExt cx="1984825" cy="1217137"/>
          </a:xfrm>
        </p:grpSpPr>
        <p:sp>
          <p:nvSpPr>
            <p:cNvPr id="37" name="Rectangle 36">
              <a:extLst>
                <a:ext uri="{FF2B5EF4-FFF2-40B4-BE49-F238E27FC236}">
                  <a16:creationId xmlns:a16="http://schemas.microsoft.com/office/drawing/2014/main" id="{0E28E4EA-3105-411F-E355-C189037DCAB3}"/>
                </a:ext>
              </a:extLst>
            </p:cNvPr>
            <p:cNvSpPr/>
            <p:nvPr/>
          </p:nvSpPr>
          <p:spPr>
            <a:xfrm>
              <a:off x="5769635" y="5707545"/>
              <a:ext cx="1984824"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Speaker-Cluster</a:t>
              </a:r>
            </a:p>
            <a:p>
              <a:pPr algn="ctr">
                <a:tabLst>
                  <a:tab pos="1255713" algn="l"/>
                </a:tabLst>
              </a:pPr>
              <a:r>
                <a:rPr lang="en-US" sz="1400" dirty="0">
                  <a:solidFill>
                    <a:schemeClr val="tx1"/>
                  </a:solidFill>
                </a:rPr>
                <a:t>Party-Cluster</a:t>
              </a:r>
            </a:p>
            <a:p>
              <a:pPr algn="ctr">
                <a:tabLst>
                  <a:tab pos="1255713" algn="l"/>
                </a:tabLst>
              </a:pPr>
              <a:r>
                <a:rPr lang="en-US" sz="1400" dirty="0">
                  <a:solidFill>
                    <a:schemeClr val="tx1"/>
                  </a:solidFill>
                </a:rPr>
                <a:t>Speaker-Speaker</a:t>
              </a:r>
            </a:p>
          </p:txBody>
        </p:sp>
        <p:sp>
          <p:nvSpPr>
            <p:cNvPr id="39" name="Arrow: Left-Right 38">
              <a:extLst>
                <a:ext uri="{FF2B5EF4-FFF2-40B4-BE49-F238E27FC236}">
                  <a16:creationId xmlns:a16="http://schemas.microsoft.com/office/drawing/2014/main" id="{998BAC3E-6610-F876-11D4-701DDC2E6A9C}"/>
                </a:ext>
              </a:extLst>
            </p:cNvPr>
            <p:cNvSpPr/>
            <p:nvPr/>
          </p:nvSpPr>
          <p:spPr>
            <a:xfrm>
              <a:off x="5769634" y="5333616"/>
              <a:ext cx="1984824"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Core Networks</a:t>
              </a:r>
            </a:p>
          </p:txBody>
        </p:sp>
      </p:grpSp>
      <p:sp>
        <p:nvSpPr>
          <p:cNvPr id="44" name="Rectangle 43">
            <a:extLst>
              <a:ext uri="{FF2B5EF4-FFF2-40B4-BE49-F238E27FC236}">
                <a16:creationId xmlns:a16="http://schemas.microsoft.com/office/drawing/2014/main" id="{43EF99DE-5971-A2C0-921D-EDF74FDCA3B0}"/>
              </a:ext>
            </a:extLst>
          </p:cNvPr>
          <p:cNvSpPr/>
          <p:nvPr/>
        </p:nvSpPr>
        <p:spPr>
          <a:xfrm>
            <a:off x="9106584" y="-1814557"/>
            <a:ext cx="3581400" cy="2785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CLUSTER</a:t>
            </a:r>
          </a:p>
        </p:txBody>
      </p:sp>
    </p:spTree>
    <p:extLst>
      <p:ext uri="{BB962C8B-B14F-4D97-AF65-F5344CB8AC3E}">
        <p14:creationId xmlns:p14="http://schemas.microsoft.com/office/powerpoint/2010/main" val="318369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0F7728E-463A-B5FE-5461-78E7E932A900}"/>
              </a:ext>
            </a:extLst>
          </p:cNvPr>
          <p:cNvGrpSpPr/>
          <p:nvPr/>
        </p:nvGrpSpPr>
        <p:grpSpPr>
          <a:xfrm>
            <a:off x="661536" y="1551689"/>
            <a:ext cx="549525" cy="4499419"/>
            <a:chOff x="661536" y="1551689"/>
            <a:chExt cx="549525" cy="4499419"/>
          </a:xfrm>
        </p:grpSpPr>
        <p:sp>
          <p:nvSpPr>
            <p:cNvPr id="12" name="Ellipse 5">
              <a:extLst>
                <a:ext uri="{FF2B5EF4-FFF2-40B4-BE49-F238E27FC236}">
                  <a16:creationId xmlns:a16="http://schemas.microsoft.com/office/drawing/2014/main" id="{A140669B-EDD8-13FA-77BD-065C8C007E7C}"/>
                </a:ext>
              </a:extLst>
            </p:cNvPr>
            <p:cNvSpPr>
              <a:spLocks noChangeAspect="1"/>
            </p:cNvSpPr>
            <p:nvPr/>
          </p:nvSpPr>
          <p:spPr>
            <a:xfrm>
              <a:off x="671061" y="1551689"/>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6">
              <a:extLst>
                <a:ext uri="{FF2B5EF4-FFF2-40B4-BE49-F238E27FC236}">
                  <a16:creationId xmlns:a16="http://schemas.microsoft.com/office/drawing/2014/main" id="{D8B18092-3D62-B12E-8E5C-568245D8BA08}"/>
                </a:ext>
              </a:extLst>
            </p:cNvPr>
            <p:cNvSpPr>
              <a:spLocks noChangeAspect="1"/>
            </p:cNvSpPr>
            <p:nvPr/>
          </p:nvSpPr>
          <p:spPr>
            <a:xfrm>
              <a:off x="661536" y="2211592"/>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7">
              <a:extLst>
                <a:ext uri="{FF2B5EF4-FFF2-40B4-BE49-F238E27FC236}">
                  <a16:creationId xmlns:a16="http://schemas.microsoft.com/office/drawing/2014/main" id="{AD3C8F35-1A10-B83D-E4A2-D0DB022B9D91}"/>
                </a:ext>
              </a:extLst>
            </p:cNvPr>
            <p:cNvSpPr>
              <a:spLocks noChangeAspect="1"/>
            </p:cNvSpPr>
            <p:nvPr/>
          </p:nvSpPr>
          <p:spPr>
            <a:xfrm>
              <a:off x="671061" y="2871495"/>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8">
              <a:extLst>
                <a:ext uri="{FF2B5EF4-FFF2-40B4-BE49-F238E27FC236}">
                  <a16:creationId xmlns:a16="http://schemas.microsoft.com/office/drawing/2014/main" id="{01E8A786-8CFF-EAE7-7C5E-2E534A3C1F1B}"/>
                </a:ext>
              </a:extLst>
            </p:cNvPr>
            <p:cNvSpPr>
              <a:spLocks noChangeAspect="1"/>
            </p:cNvSpPr>
            <p:nvPr/>
          </p:nvSpPr>
          <p:spPr>
            <a:xfrm>
              <a:off x="671061" y="3531398"/>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9">
              <a:extLst>
                <a:ext uri="{FF2B5EF4-FFF2-40B4-BE49-F238E27FC236}">
                  <a16:creationId xmlns:a16="http://schemas.microsoft.com/office/drawing/2014/main" id="{0254C1CD-EDBC-8358-847E-E64B16D81D20}"/>
                </a:ext>
              </a:extLst>
            </p:cNvPr>
            <p:cNvSpPr>
              <a:spLocks noChangeAspect="1"/>
            </p:cNvSpPr>
            <p:nvPr/>
          </p:nvSpPr>
          <p:spPr>
            <a:xfrm>
              <a:off x="671061" y="4851204"/>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5">
              <a:extLst>
                <a:ext uri="{FF2B5EF4-FFF2-40B4-BE49-F238E27FC236}">
                  <a16:creationId xmlns:a16="http://schemas.microsoft.com/office/drawing/2014/main" id="{8FB981D6-C3BE-3E15-6FF1-4B009A84F4FB}"/>
                </a:ext>
              </a:extLst>
            </p:cNvPr>
            <p:cNvSpPr>
              <a:spLocks noChangeAspect="1"/>
            </p:cNvSpPr>
            <p:nvPr/>
          </p:nvSpPr>
          <p:spPr>
            <a:xfrm>
              <a:off x="671061" y="4191301"/>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5">
              <a:extLst>
                <a:ext uri="{FF2B5EF4-FFF2-40B4-BE49-F238E27FC236}">
                  <a16:creationId xmlns:a16="http://schemas.microsoft.com/office/drawing/2014/main" id="{639D8089-85BD-DC8C-A0B1-6889276C288F}"/>
                </a:ext>
              </a:extLst>
            </p:cNvPr>
            <p:cNvSpPr>
              <a:spLocks noChangeAspect="1"/>
            </p:cNvSpPr>
            <p:nvPr/>
          </p:nvSpPr>
          <p:spPr>
            <a:xfrm>
              <a:off x="671061" y="5511108"/>
              <a:ext cx="540000" cy="540000"/>
            </a:xfrm>
            <a:prstGeom prst="ellipse">
              <a:avLst/>
            </a:prstGeom>
            <a:solidFill>
              <a:srgbClr val="211A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le 1">
            <a:extLst>
              <a:ext uri="{FF2B5EF4-FFF2-40B4-BE49-F238E27FC236}">
                <a16:creationId xmlns:a16="http://schemas.microsoft.com/office/drawing/2014/main" id="{CFAB4E46-B3B7-7603-18D9-AA55F2A89EF1}"/>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AA06106B-F83F-98E3-D214-1541ECD69524}"/>
              </a:ext>
            </a:extLst>
          </p:cNvPr>
          <p:cNvSpPr>
            <a:spLocks noGrp="1"/>
          </p:cNvSpPr>
          <p:nvPr>
            <p:ph type="body" sz="quarter" idx="13"/>
          </p:nvPr>
        </p:nvSpPr>
        <p:spPr/>
        <p:txBody>
          <a:bodyPr/>
          <a:lstStyle/>
          <a:p>
            <a:endParaRPr lang="en-US"/>
          </a:p>
        </p:txBody>
      </p:sp>
      <p:sp>
        <p:nvSpPr>
          <p:cNvPr id="5" name="Rectangle 4">
            <a:extLst>
              <a:ext uri="{FF2B5EF4-FFF2-40B4-BE49-F238E27FC236}">
                <a16:creationId xmlns:a16="http://schemas.microsoft.com/office/drawing/2014/main" id="{35A83109-F122-FE26-910C-199353BA011F}"/>
              </a:ext>
            </a:extLst>
          </p:cNvPr>
          <p:cNvSpPr/>
          <p:nvPr/>
        </p:nvSpPr>
        <p:spPr>
          <a:xfrm>
            <a:off x="6709341" y="0"/>
            <a:ext cx="5482660" cy="6858000"/>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uppieren 45">
            <a:extLst>
              <a:ext uri="{FF2B5EF4-FFF2-40B4-BE49-F238E27FC236}">
                <a16:creationId xmlns:a16="http://schemas.microsoft.com/office/drawing/2014/main" id="{3EECCEAF-C841-2E01-A404-111C0372F83A}"/>
              </a:ext>
            </a:extLst>
          </p:cNvPr>
          <p:cNvGrpSpPr>
            <a:grpSpLocks noChangeAspect="1"/>
          </p:cNvGrpSpPr>
          <p:nvPr/>
        </p:nvGrpSpPr>
        <p:grpSpPr>
          <a:xfrm>
            <a:off x="7376195" y="1235335"/>
            <a:ext cx="4465868" cy="4692707"/>
            <a:chOff x="7608212" y="2228263"/>
            <a:chExt cx="3084282" cy="3240945"/>
          </a:xfrm>
        </p:grpSpPr>
        <p:grpSp>
          <p:nvGrpSpPr>
            <p:cNvPr id="25" name="Gruppieren 28">
              <a:extLst>
                <a:ext uri="{FF2B5EF4-FFF2-40B4-BE49-F238E27FC236}">
                  <a16:creationId xmlns:a16="http://schemas.microsoft.com/office/drawing/2014/main" id="{59B72983-4F9D-1591-92E8-3F57CD425BB9}"/>
                </a:ext>
              </a:extLst>
            </p:cNvPr>
            <p:cNvGrpSpPr/>
            <p:nvPr/>
          </p:nvGrpSpPr>
          <p:grpSpPr>
            <a:xfrm>
              <a:off x="7608212" y="2228263"/>
              <a:ext cx="3084282" cy="3240945"/>
              <a:chOff x="4330864" y="1179888"/>
              <a:chExt cx="2746316" cy="2885812"/>
            </a:xfrm>
          </p:grpSpPr>
          <p:sp>
            <p:nvSpPr>
              <p:cNvPr id="27" name="Ellipse 29">
                <a:extLst>
                  <a:ext uri="{FF2B5EF4-FFF2-40B4-BE49-F238E27FC236}">
                    <a16:creationId xmlns:a16="http://schemas.microsoft.com/office/drawing/2014/main" id="{1293D80A-E9B2-6FA4-FAA3-8F3E73BC9D5B}"/>
                  </a:ext>
                </a:extLst>
              </p:cNvPr>
              <p:cNvSpPr/>
              <p:nvPr/>
            </p:nvSpPr>
            <p:spPr>
              <a:xfrm>
                <a:off x="4780127" y="1860146"/>
                <a:ext cx="1764000" cy="1764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30">
                <a:extLst>
                  <a:ext uri="{FF2B5EF4-FFF2-40B4-BE49-F238E27FC236}">
                    <a16:creationId xmlns:a16="http://schemas.microsoft.com/office/drawing/2014/main" id="{9C0457D0-CFE3-9B0A-392B-8DFEBAD4F871}"/>
                  </a:ext>
                </a:extLst>
              </p:cNvPr>
              <p:cNvSpPr/>
              <p:nvPr/>
            </p:nvSpPr>
            <p:spPr>
              <a:xfrm>
                <a:off x="4936612" y="2015231"/>
                <a:ext cx="1460310" cy="1460310"/>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31">
                <a:extLst>
                  <a:ext uri="{FF2B5EF4-FFF2-40B4-BE49-F238E27FC236}">
                    <a16:creationId xmlns:a16="http://schemas.microsoft.com/office/drawing/2014/main" id="{BD3FD694-AB94-8C6F-EA6B-898C703A3898}"/>
                  </a:ext>
                </a:extLst>
              </p:cNvPr>
              <p:cNvSpPr/>
              <p:nvPr/>
            </p:nvSpPr>
            <p:spPr>
              <a:xfrm>
                <a:off x="4594138" y="1680146"/>
                <a:ext cx="2124000" cy="2124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32">
                <a:extLst>
                  <a:ext uri="{FF2B5EF4-FFF2-40B4-BE49-F238E27FC236}">
                    <a16:creationId xmlns:a16="http://schemas.microsoft.com/office/drawing/2014/main" id="{F400A723-8D0E-181A-AC54-99AA0B80B387}"/>
                  </a:ext>
                </a:extLst>
              </p:cNvPr>
              <p:cNvSpPr/>
              <p:nvPr/>
            </p:nvSpPr>
            <p:spPr>
              <a:xfrm>
                <a:off x="4330864" y="1415152"/>
                <a:ext cx="2650548" cy="2650548"/>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3">
                <a:extLst>
                  <a:ext uri="{FF2B5EF4-FFF2-40B4-BE49-F238E27FC236}">
                    <a16:creationId xmlns:a16="http://schemas.microsoft.com/office/drawing/2014/main" id="{731929AD-4F52-4E39-D126-787BD374DB2E}"/>
                  </a:ext>
                </a:extLst>
              </p:cNvPr>
              <p:cNvSpPr/>
              <p:nvPr/>
            </p:nvSpPr>
            <p:spPr>
              <a:xfrm>
                <a:off x="4650047" y="1640066"/>
                <a:ext cx="260160" cy="260160"/>
              </a:xfrm>
              <a:prstGeom prst="ellipse">
                <a:avLst/>
              </a:prstGeom>
              <a:solidFill>
                <a:srgbClr val="6D6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4">
                <a:extLst>
                  <a:ext uri="{FF2B5EF4-FFF2-40B4-BE49-F238E27FC236}">
                    <a16:creationId xmlns:a16="http://schemas.microsoft.com/office/drawing/2014/main" id="{F8B54DAE-AD30-3920-1F45-E41FDA6EF8F6}"/>
                  </a:ext>
                </a:extLst>
              </p:cNvPr>
              <p:cNvSpPr/>
              <p:nvPr/>
            </p:nvSpPr>
            <p:spPr>
              <a:xfrm>
                <a:off x="6362162" y="3143595"/>
                <a:ext cx="118220" cy="118220"/>
              </a:xfrm>
              <a:prstGeom prst="ellipse">
                <a:avLst/>
              </a:prstGeom>
              <a:solidFill>
                <a:srgbClr val="6D6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5">
                <a:extLst>
                  <a:ext uri="{FF2B5EF4-FFF2-40B4-BE49-F238E27FC236}">
                    <a16:creationId xmlns:a16="http://schemas.microsoft.com/office/drawing/2014/main" id="{509A2269-E8F6-C1ED-2850-F537F03306F3}"/>
                  </a:ext>
                </a:extLst>
              </p:cNvPr>
              <p:cNvSpPr/>
              <p:nvPr/>
            </p:nvSpPr>
            <p:spPr>
              <a:xfrm>
                <a:off x="4908835" y="1547649"/>
                <a:ext cx="114562" cy="11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Mond 36">
                <a:extLst>
                  <a:ext uri="{FF2B5EF4-FFF2-40B4-BE49-F238E27FC236}">
                    <a16:creationId xmlns:a16="http://schemas.microsoft.com/office/drawing/2014/main" id="{85D0A4FA-6818-A089-F30C-C890B7BBC991}"/>
                  </a:ext>
                </a:extLst>
              </p:cNvPr>
              <p:cNvSpPr/>
              <p:nvPr/>
            </p:nvSpPr>
            <p:spPr>
              <a:xfrm rot="21265922">
                <a:off x="4572457" y="2262806"/>
                <a:ext cx="271303" cy="1223824"/>
              </a:xfrm>
              <a:prstGeom prst="moon">
                <a:avLst>
                  <a:gd name="adj" fmla="val 37909"/>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7">
                <a:extLst>
                  <a:ext uri="{FF2B5EF4-FFF2-40B4-BE49-F238E27FC236}">
                    <a16:creationId xmlns:a16="http://schemas.microsoft.com/office/drawing/2014/main" id="{276D1B28-215D-5CD0-A6D8-6063E1968531}"/>
                  </a:ext>
                </a:extLst>
              </p:cNvPr>
              <p:cNvSpPr/>
              <p:nvPr/>
            </p:nvSpPr>
            <p:spPr>
              <a:xfrm>
                <a:off x="4651637" y="2206164"/>
                <a:ext cx="114562" cy="11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8">
                <a:extLst>
                  <a:ext uri="{FF2B5EF4-FFF2-40B4-BE49-F238E27FC236}">
                    <a16:creationId xmlns:a16="http://schemas.microsoft.com/office/drawing/2014/main" id="{8B70B144-408F-0FCE-6707-11262BAE5C98}"/>
                  </a:ext>
                </a:extLst>
              </p:cNvPr>
              <p:cNvSpPr/>
              <p:nvPr/>
            </p:nvSpPr>
            <p:spPr>
              <a:xfrm>
                <a:off x="4822050" y="3413300"/>
                <a:ext cx="114562" cy="11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Mond 39">
                <a:extLst>
                  <a:ext uri="{FF2B5EF4-FFF2-40B4-BE49-F238E27FC236}">
                    <a16:creationId xmlns:a16="http://schemas.microsoft.com/office/drawing/2014/main" id="{6A4021AE-7DBB-48FE-70E7-52C9DD19C985}"/>
                  </a:ext>
                </a:extLst>
              </p:cNvPr>
              <p:cNvSpPr/>
              <p:nvPr/>
            </p:nvSpPr>
            <p:spPr>
              <a:xfrm rot="8529764">
                <a:off x="6398489" y="1179888"/>
                <a:ext cx="480202" cy="1640032"/>
              </a:xfrm>
              <a:prstGeom prst="moon">
                <a:avLst>
                  <a:gd name="adj" fmla="val 37909"/>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40">
                <a:extLst>
                  <a:ext uri="{FF2B5EF4-FFF2-40B4-BE49-F238E27FC236}">
                    <a16:creationId xmlns:a16="http://schemas.microsoft.com/office/drawing/2014/main" id="{E1623E3D-1A66-1F09-CD48-50ACCDCCC98F}"/>
                  </a:ext>
                </a:extLst>
              </p:cNvPr>
              <p:cNvSpPr/>
              <p:nvPr/>
            </p:nvSpPr>
            <p:spPr>
              <a:xfrm>
                <a:off x="6904127" y="2726885"/>
                <a:ext cx="173053" cy="173053"/>
              </a:xfrm>
              <a:prstGeom prst="ellipse">
                <a:avLst/>
              </a:prstGeom>
              <a:solidFill>
                <a:srgbClr val="4D4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41">
                <a:extLst>
                  <a:ext uri="{FF2B5EF4-FFF2-40B4-BE49-F238E27FC236}">
                    <a16:creationId xmlns:a16="http://schemas.microsoft.com/office/drawing/2014/main" id="{F5917729-8231-3847-5503-5FB9BF197A8F}"/>
                  </a:ext>
                </a:extLst>
              </p:cNvPr>
              <p:cNvSpPr/>
              <p:nvPr/>
            </p:nvSpPr>
            <p:spPr>
              <a:xfrm>
                <a:off x="5869172" y="1374596"/>
                <a:ext cx="173053" cy="173053"/>
              </a:xfrm>
              <a:prstGeom prst="ellipse">
                <a:avLst/>
              </a:prstGeom>
              <a:solidFill>
                <a:srgbClr val="4D4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42">
                <a:extLst>
                  <a:ext uri="{FF2B5EF4-FFF2-40B4-BE49-F238E27FC236}">
                    <a16:creationId xmlns:a16="http://schemas.microsoft.com/office/drawing/2014/main" id="{58B0B4D8-D57D-2380-A5C8-DC945C7CD0DE}"/>
                  </a:ext>
                </a:extLst>
              </p:cNvPr>
              <p:cNvSpPr/>
              <p:nvPr/>
            </p:nvSpPr>
            <p:spPr>
              <a:xfrm>
                <a:off x="4782243" y="3746758"/>
                <a:ext cx="118220" cy="118220"/>
              </a:xfrm>
              <a:prstGeom prst="ellipse">
                <a:avLst/>
              </a:prstGeom>
              <a:solidFill>
                <a:srgbClr val="6D6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3">
                <a:extLst>
                  <a:ext uri="{FF2B5EF4-FFF2-40B4-BE49-F238E27FC236}">
                    <a16:creationId xmlns:a16="http://schemas.microsoft.com/office/drawing/2014/main" id="{32489BAF-C6D3-1E76-FB2C-7F4B2AD52314}"/>
                  </a:ext>
                </a:extLst>
              </p:cNvPr>
              <p:cNvSpPr/>
              <p:nvPr/>
            </p:nvSpPr>
            <p:spPr>
              <a:xfrm>
                <a:off x="6042225" y="1942194"/>
                <a:ext cx="118220" cy="118220"/>
              </a:xfrm>
              <a:prstGeom prst="ellipse">
                <a:avLst/>
              </a:prstGeom>
              <a:solidFill>
                <a:srgbClr val="6D6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6" name="Grafik 44" descr="Klemmbrett gemischt Silhouette">
              <a:extLst>
                <a:ext uri="{FF2B5EF4-FFF2-40B4-BE49-F238E27FC236}">
                  <a16:creationId xmlns:a16="http://schemas.microsoft.com/office/drawing/2014/main" id="{848DFFD1-0AC8-4FCB-5380-21B784967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2725" y="3435103"/>
              <a:ext cx="1061069" cy="1061069"/>
            </a:xfrm>
            <a:prstGeom prst="rect">
              <a:avLst/>
            </a:prstGeom>
          </p:spPr>
        </p:pic>
      </p:grpSp>
      <p:sp>
        <p:nvSpPr>
          <p:cNvPr id="18" name="Rectangle 17">
            <a:hlinkClick r:id="rId5" action="ppaction://hlinksldjump"/>
            <a:extLst>
              <a:ext uri="{FF2B5EF4-FFF2-40B4-BE49-F238E27FC236}">
                <a16:creationId xmlns:a16="http://schemas.microsoft.com/office/drawing/2014/main" id="{2D94AE12-3B22-82AF-DEEE-61394439182E}"/>
              </a:ext>
            </a:extLst>
          </p:cNvPr>
          <p:cNvSpPr/>
          <p:nvPr/>
        </p:nvSpPr>
        <p:spPr>
          <a:xfrm>
            <a:off x="596824" y="630875"/>
            <a:ext cx="2146376" cy="744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6C79E8C9-0F77-0F24-AE7A-FE994980D4AD}"/>
              </a:ext>
            </a:extLst>
          </p:cNvPr>
          <p:cNvSpPr txBox="1">
            <a:spLocks/>
          </p:cNvSpPr>
          <p:nvPr/>
        </p:nvSpPr>
        <p:spPr>
          <a:xfrm>
            <a:off x="480357" y="78100"/>
            <a:ext cx="1819117"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6"/>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7"/>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7"/>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7"/>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t>Agenda</a:t>
            </a:r>
          </a:p>
        </p:txBody>
      </p:sp>
      <p:sp>
        <p:nvSpPr>
          <p:cNvPr id="17" name="Titel 1">
            <a:extLst>
              <a:ext uri="{FF2B5EF4-FFF2-40B4-BE49-F238E27FC236}">
                <a16:creationId xmlns:a16="http://schemas.microsoft.com/office/drawing/2014/main" id="{6AC7302E-2647-5E5A-E164-695F5B182746}"/>
              </a:ext>
            </a:extLst>
          </p:cNvPr>
          <p:cNvSpPr txBox="1">
            <a:spLocks/>
          </p:cNvSpPr>
          <p:nvPr/>
        </p:nvSpPr>
        <p:spPr>
          <a:xfrm>
            <a:off x="753597" y="1653290"/>
            <a:ext cx="7721877" cy="49950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38163" indent="-538163">
              <a:buClr>
                <a:schemeClr val="bg1"/>
              </a:buClr>
              <a:buFont typeface="+mj-lt"/>
              <a:buAutoNum type="arabicPeriod"/>
            </a:pPr>
            <a:r>
              <a:rPr lang="de-DE" sz="2000" dirty="0">
                <a:latin typeface="Arial (Body)"/>
                <a:cs typeface="Arial" panose="020B0604020202020204" pitchFamily="34" charset="0"/>
              </a:rPr>
              <a:t>Problem Statement</a:t>
            </a:r>
          </a:p>
          <a:p>
            <a:pPr marL="538163" indent="-538163">
              <a:buClr>
                <a:schemeClr val="bg1"/>
              </a:buClr>
              <a:buFont typeface="+mj-lt"/>
              <a:buAutoNum type="arabicPeriod"/>
            </a:pPr>
            <a:endParaRPr lang="de-DE" sz="1400" dirty="0">
              <a:latin typeface="Arial (Body)"/>
              <a:cs typeface="Arial" panose="020B0604020202020204" pitchFamily="34" charset="0"/>
            </a:endParaRPr>
          </a:p>
          <a:p>
            <a:pPr marL="538163" indent="-538163">
              <a:buClr>
                <a:schemeClr val="bg1"/>
              </a:buClr>
              <a:buFont typeface="+mj-lt"/>
              <a:buAutoNum type="arabicPeriod"/>
            </a:pPr>
            <a:endParaRPr lang="de-DE"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Dataset</a:t>
            </a: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Pipeline &amp; Network Architecture</a:t>
            </a: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Analysis &amp; Results</a:t>
            </a: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Limitations</a:t>
            </a: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Summary</a:t>
            </a: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endParaRPr lang="en-US" sz="1400" dirty="0">
              <a:latin typeface="Arial (Body)"/>
              <a:cs typeface="Arial" panose="020B0604020202020204" pitchFamily="34" charset="0"/>
            </a:endParaRPr>
          </a:p>
          <a:p>
            <a:pPr marL="538163" indent="-538163">
              <a:buClr>
                <a:schemeClr val="bg1"/>
              </a:buClr>
              <a:buFont typeface="+mj-lt"/>
              <a:buAutoNum type="arabicPeriod"/>
            </a:pPr>
            <a:r>
              <a:rPr lang="en-US" sz="2000" dirty="0">
                <a:latin typeface="Arial (Body)"/>
                <a:cs typeface="Arial" panose="020B0604020202020204" pitchFamily="34" charset="0"/>
              </a:rPr>
              <a:t>Discussion</a:t>
            </a:r>
          </a:p>
          <a:p>
            <a:pPr marL="538163" indent="-538163">
              <a:buClr>
                <a:schemeClr val="bg1"/>
              </a:buClr>
              <a:buFont typeface="+mj-lt"/>
              <a:buAutoNum type="arabicPeriod"/>
            </a:pPr>
            <a:endParaRPr lang="en-US" sz="2000" dirty="0">
              <a:latin typeface="Arial (Body)"/>
              <a:cs typeface="Arial" panose="020B0604020202020204" pitchFamily="34" charset="0"/>
            </a:endParaRPr>
          </a:p>
          <a:p>
            <a:pPr>
              <a:buClr>
                <a:schemeClr val="bg1"/>
              </a:buClr>
            </a:pPr>
            <a:endParaRPr lang="en-US" sz="2000" dirty="0">
              <a:latin typeface="Arial (Body)"/>
              <a:cs typeface="Arial" panose="020B0604020202020204" pitchFamily="34" charset="0"/>
            </a:endParaRPr>
          </a:p>
          <a:p>
            <a:pPr marL="538163" indent="-538163">
              <a:buClr>
                <a:schemeClr val="bg1"/>
              </a:buClr>
              <a:buFont typeface="+mj-lt"/>
              <a:buAutoNum type="arabicPeriod"/>
            </a:pPr>
            <a:endParaRPr lang="en-US" sz="2000" dirty="0">
              <a:latin typeface="Arial (Body)"/>
              <a:cs typeface="Arial" panose="020B0604020202020204" pitchFamily="34" charset="0"/>
            </a:endParaRPr>
          </a:p>
          <a:p>
            <a:pPr>
              <a:buClr>
                <a:schemeClr val="bg1"/>
              </a:buClr>
            </a:pPr>
            <a:endParaRPr lang="en-US" sz="2000" dirty="0">
              <a:latin typeface="Arial (Body)"/>
              <a:cs typeface="Arial" panose="020B0604020202020204" pitchFamily="34" charset="0"/>
            </a:endParaRPr>
          </a:p>
        </p:txBody>
      </p:sp>
    </p:spTree>
    <p:extLst>
      <p:ext uri="{BB962C8B-B14F-4D97-AF65-F5344CB8AC3E}">
        <p14:creationId xmlns:p14="http://schemas.microsoft.com/office/powerpoint/2010/main" val="144721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F93BF-8147-2B48-EA01-A615D34F833C}"/>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0D3750B-8CA1-D732-8B12-35B1CC2AF823}"/>
              </a:ext>
            </a:extLst>
          </p:cNvPr>
          <p:cNvGrpSpPr/>
          <p:nvPr/>
        </p:nvGrpSpPr>
        <p:grpSpPr>
          <a:xfrm>
            <a:off x="187777" y="1305066"/>
            <a:ext cx="12306469" cy="3675427"/>
            <a:chOff x="187777" y="907735"/>
            <a:chExt cx="12306469" cy="3675427"/>
          </a:xfrm>
        </p:grpSpPr>
        <p:grpSp>
          <p:nvGrpSpPr>
            <p:cNvPr id="55" name="Group 54">
              <a:extLst>
                <a:ext uri="{FF2B5EF4-FFF2-40B4-BE49-F238E27FC236}">
                  <a16:creationId xmlns:a16="http://schemas.microsoft.com/office/drawing/2014/main" id="{F71E7C68-7843-A9C3-8DA8-9FBC5AFC7F11}"/>
                </a:ext>
              </a:extLst>
            </p:cNvPr>
            <p:cNvGrpSpPr/>
            <p:nvPr/>
          </p:nvGrpSpPr>
          <p:grpSpPr>
            <a:xfrm>
              <a:off x="566630" y="1627408"/>
              <a:ext cx="11058740" cy="1351563"/>
              <a:chOff x="491571" y="1705011"/>
              <a:chExt cx="9495764" cy="1540666"/>
            </a:xfrm>
          </p:grpSpPr>
          <p:sp>
            <p:nvSpPr>
              <p:cNvPr id="45" name="Rectangle 44">
                <a:extLst>
                  <a:ext uri="{FF2B5EF4-FFF2-40B4-BE49-F238E27FC236}">
                    <a16:creationId xmlns:a16="http://schemas.microsoft.com/office/drawing/2014/main" id="{E561DF7B-8B9E-6B1F-089E-7622BF6B1DB7}"/>
                  </a:ext>
                </a:extLst>
              </p:cNvPr>
              <p:cNvSpPr/>
              <p:nvPr/>
            </p:nvSpPr>
            <p:spPr>
              <a:xfrm>
                <a:off x="491571" y="1705011"/>
                <a:ext cx="9495764" cy="154066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3">
                <a:extLst>
                  <a:ext uri="{FF2B5EF4-FFF2-40B4-BE49-F238E27FC236}">
                    <a16:creationId xmlns:a16="http://schemas.microsoft.com/office/drawing/2014/main" id="{00210738-76DD-00BB-351E-DCF3805D2BBD}"/>
                  </a:ext>
                </a:extLst>
              </p:cNvPr>
              <p:cNvSpPr txBox="1">
                <a:spLocks/>
              </p:cNvSpPr>
              <p:nvPr/>
            </p:nvSpPr>
            <p:spPr>
              <a:xfrm>
                <a:off x="794863" y="1750008"/>
                <a:ext cx="8840280" cy="1450673"/>
              </a:xfrm>
              <a:prstGeom prst="rect">
                <a:avLst/>
              </a:prstGeom>
            </p:spPr>
            <p:txBody>
              <a:bodyPr vert="horz" lIns="0" tIns="45720" rIns="0" bIns="45720" rtlCol="0" anchor="ctr">
                <a:normAutofit lnSpcReduction="10000"/>
              </a:bodyPr>
              <a:lstStyle>
                <a:lvl1pPr marL="285750" indent="-285750" algn="l" defTabSz="914318" rtl="0" eaLnBrk="1" latinLnBrk="0" hangingPunct="1">
                  <a:lnSpc>
                    <a:spcPct val="120000"/>
                  </a:lnSpc>
                  <a:spcBef>
                    <a:spcPts val="1000"/>
                  </a:spcBef>
                  <a:buFontTx/>
                  <a:buBlip>
                    <a:blip r:embed="rId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2400" dirty="0"/>
                  <a:t>How can we identify the main topics discussed by Members of the European Parliament (MEPs) and derive insights from inspecting the relationships between speakers, topics, and parties?</a:t>
                </a:r>
                <a:endParaRPr lang="en-US" sz="2800" dirty="0">
                  <a:cs typeface="Arial"/>
                </a:endParaRPr>
              </a:p>
            </p:txBody>
          </p:sp>
        </p:grpSp>
        <p:sp>
          <p:nvSpPr>
            <p:cNvPr id="47" name="TextBox 46">
              <a:extLst>
                <a:ext uri="{FF2B5EF4-FFF2-40B4-BE49-F238E27FC236}">
                  <a16:creationId xmlns:a16="http://schemas.microsoft.com/office/drawing/2014/main" id="{7AB8DB5D-8843-C570-EDD1-9B2EEF27B8FE}"/>
                </a:ext>
              </a:extLst>
            </p:cNvPr>
            <p:cNvSpPr txBox="1"/>
            <p:nvPr/>
          </p:nvSpPr>
          <p:spPr>
            <a:xfrm>
              <a:off x="187777" y="907735"/>
              <a:ext cx="1197601" cy="2308324"/>
            </a:xfrm>
            <a:prstGeom prst="rect">
              <a:avLst/>
            </a:prstGeom>
            <a:noFill/>
            <a:effectLst/>
          </p:spPr>
          <p:txBody>
            <a:bodyPr wrap="square">
              <a:spAutoFit/>
            </a:bodyPr>
            <a:lstStyle/>
            <a:p>
              <a:r>
                <a:rPr lang="de-DE" sz="14400" b="0" i="0" u="none" strike="noStrike" dirty="0">
                  <a:solidFill>
                    <a:srgbClr val="211A52"/>
                  </a:solidFill>
                  <a:effectLst/>
                </a:rPr>
                <a:t>“</a:t>
              </a:r>
            </a:p>
          </p:txBody>
        </p:sp>
        <p:sp>
          <p:nvSpPr>
            <p:cNvPr id="48" name="TextBox 47">
              <a:extLst>
                <a:ext uri="{FF2B5EF4-FFF2-40B4-BE49-F238E27FC236}">
                  <a16:creationId xmlns:a16="http://schemas.microsoft.com/office/drawing/2014/main" id="{7AB43EDB-E765-23BD-6AD3-AAE7E3771505}"/>
                </a:ext>
              </a:extLst>
            </p:cNvPr>
            <p:cNvSpPr txBox="1"/>
            <p:nvPr/>
          </p:nvSpPr>
          <p:spPr>
            <a:xfrm>
              <a:off x="11210200" y="2274838"/>
              <a:ext cx="1284046" cy="2308324"/>
            </a:xfrm>
            <a:prstGeom prst="rect">
              <a:avLst/>
            </a:prstGeom>
            <a:noFill/>
            <a:effectLst/>
          </p:spPr>
          <p:txBody>
            <a:bodyPr wrap="square">
              <a:spAutoFit/>
            </a:bodyPr>
            <a:lstStyle/>
            <a:p>
              <a:r>
                <a:rPr lang="de-DE" sz="14400" b="0" i="0" u="none" strike="noStrike" dirty="0">
                  <a:solidFill>
                    <a:srgbClr val="211A52"/>
                  </a:solidFill>
                  <a:effectLst/>
                </a:rPr>
                <a:t>”</a:t>
              </a:r>
              <a:endParaRPr lang="en-US" sz="14400" dirty="0">
                <a:solidFill>
                  <a:srgbClr val="211A52"/>
                </a:solidFill>
              </a:endParaRPr>
            </a:p>
          </p:txBody>
        </p:sp>
      </p:grpSp>
      <p:sp>
        <p:nvSpPr>
          <p:cNvPr id="2" name="Title 1">
            <a:extLst>
              <a:ext uri="{FF2B5EF4-FFF2-40B4-BE49-F238E27FC236}">
                <a16:creationId xmlns:a16="http://schemas.microsoft.com/office/drawing/2014/main" id="{9B478620-7D0D-E490-A3D4-A38C5E007405}"/>
              </a:ext>
            </a:extLst>
          </p:cNvPr>
          <p:cNvSpPr>
            <a:spLocks noGrp="1"/>
          </p:cNvSpPr>
          <p:nvPr>
            <p:ph type="title"/>
          </p:nvPr>
        </p:nvSpPr>
        <p:spPr>
          <a:xfrm>
            <a:off x="566630" y="657226"/>
            <a:ext cx="11173613" cy="736145"/>
          </a:xfrm>
        </p:spPr>
        <p:txBody>
          <a:bodyPr/>
          <a:lstStyle/>
          <a:p>
            <a:r>
              <a:rPr lang="en-US" sz="3200" dirty="0"/>
              <a:t>From Speeches to Networks: Understanding Discourse in the European Parliament.</a:t>
            </a:r>
          </a:p>
        </p:txBody>
      </p:sp>
      <p:sp>
        <p:nvSpPr>
          <p:cNvPr id="4" name="Text Placeholder 3">
            <a:extLst>
              <a:ext uri="{FF2B5EF4-FFF2-40B4-BE49-F238E27FC236}">
                <a16:creationId xmlns:a16="http://schemas.microsoft.com/office/drawing/2014/main" id="{4B6B4926-73A2-CB2D-BD7C-407AA6B8DE58}"/>
              </a:ext>
            </a:extLst>
          </p:cNvPr>
          <p:cNvSpPr>
            <a:spLocks noGrp="1"/>
          </p:cNvSpPr>
          <p:nvPr>
            <p:ph type="body" sz="quarter" idx="13"/>
          </p:nvPr>
        </p:nvSpPr>
        <p:spPr>
          <a:xfrm>
            <a:off x="480357" y="78100"/>
            <a:ext cx="1819117" cy="282204"/>
          </a:xfrm>
        </p:spPr>
        <p:txBody>
          <a:bodyPr/>
          <a:lstStyle/>
          <a:p>
            <a:r>
              <a:rPr lang="en-US" dirty="0"/>
              <a:t>Problem statement</a:t>
            </a:r>
          </a:p>
        </p:txBody>
      </p:sp>
      <p:grpSp>
        <p:nvGrpSpPr>
          <p:cNvPr id="49" name="Group 48">
            <a:extLst>
              <a:ext uri="{FF2B5EF4-FFF2-40B4-BE49-F238E27FC236}">
                <a16:creationId xmlns:a16="http://schemas.microsoft.com/office/drawing/2014/main" id="{D1B8E7AB-4A0B-CCAA-80F4-5CE6D3D7DDC7}"/>
              </a:ext>
            </a:extLst>
          </p:cNvPr>
          <p:cNvGrpSpPr/>
          <p:nvPr/>
        </p:nvGrpSpPr>
        <p:grpSpPr>
          <a:xfrm flipV="1">
            <a:off x="2299474" y="3473186"/>
            <a:ext cx="7593053" cy="422594"/>
            <a:chOff x="3602541" y="4821137"/>
            <a:chExt cx="5943600" cy="306171"/>
          </a:xfrm>
        </p:grpSpPr>
        <p:cxnSp>
          <p:nvCxnSpPr>
            <p:cNvPr id="50" name="Straight Connector 119">
              <a:extLst>
                <a:ext uri="{FF2B5EF4-FFF2-40B4-BE49-F238E27FC236}">
                  <a16:creationId xmlns:a16="http://schemas.microsoft.com/office/drawing/2014/main" id="{FA4A3512-ED25-E915-9C8A-852637E9AAAD}"/>
                </a:ext>
              </a:extLst>
            </p:cNvPr>
            <p:cNvCxnSpPr/>
            <p:nvPr/>
          </p:nvCxnSpPr>
          <p:spPr>
            <a:xfrm rot="16200000">
              <a:off x="6574341" y="2002421"/>
              <a:ext cx="0" cy="5943600"/>
            </a:xfrm>
            <a:prstGeom prst="line">
              <a:avLst/>
            </a:prstGeom>
            <a:ln w="19050"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51" name="Group 120">
              <a:extLst>
                <a:ext uri="{FF2B5EF4-FFF2-40B4-BE49-F238E27FC236}">
                  <a16:creationId xmlns:a16="http://schemas.microsoft.com/office/drawing/2014/main" id="{DFA1FBD7-CE7B-A668-0979-DAD86DEE66BD}"/>
                </a:ext>
              </a:extLst>
            </p:cNvPr>
            <p:cNvGrpSpPr/>
            <p:nvPr/>
          </p:nvGrpSpPr>
          <p:grpSpPr>
            <a:xfrm rot="16200000">
              <a:off x="6421257" y="4820768"/>
              <a:ext cx="306171" cy="306910"/>
              <a:chOff x="5942914" y="3833745"/>
              <a:chExt cx="306171" cy="306910"/>
            </a:xfrm>
          </p:grpSpPr>
          <p:sp>
            <p:nvSpPr>
              <p:cNvPr id="52" name="Freeform 94">
                <a:extLst>
                  <a:ext uri="{FF2B5EF4-FFF2-40B4-BE49-F238E27FC236}">
                    <a16:creationId xmlns:a16="http://schemas.microsoft.com/office/drawing/2014/main" id="{B37BE9B5-C279-C5A3-2E2B-7B885BCA73D3}"/>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53" name="Freeform 95">
                <a:extLst>
                  <a:ext uri="{FF2B5EF4-FFF2-40B4-BE49-F238E27FC236}">
                    <a16:creationId xmlns:a16="http://schemas.microsoft.com/office/drawing/2014/main" id="{3F4AFDE7-A9CD-4B0E-A010-ED63E2A7332F}"/>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grpSp>
        <p:nvGrpSpPr>
          <p:cNvPr id="15" name="Group 14">
            <a:extLst>
              <a:ext uri="{FF2B5EF4-FFF2-40B4-BE49-F238E27FC236}">
                <a16:creationId xmlns:a16="http://schemas.microsoft.com/office/drawing/2014/main" id="{56E89308-A6FD-50ED-21DC-035992382C1F}"/>
              </a:ext>
            </a:extLst>
          </p:cNvPr>
          <p:cNvGrpSpPr>
            <a:grpSpLocks noChangeAspect="1"/>
          </p:cNvGrpSpPr>
          <p:nvPr/>
        </p:nvGrpSpPr>
        <p:grpSpPr>
          <a:xfrm>
            <a:off x="566631" y="3943380"/>
            <a:ext cx="11058742" cy="2257393"/>
            <a:chOff x="415621" y="4448158"/>
            <a:chExt cx="8646006" cy="1764886"/>
          </a:xfrm>
        </p:grpSpPr>
        <p:sp>
          <p:nvSpPr>
            <p:cNvPr id="3" name="Rectangle: Top Corners Rounded 2">
              <a:extLst>
                <a:ext uri="{FF2B5EF4-FFF2-40B4-BE49-F238E27FC236}">
                  <a16:creationId xmlns:a16="http://schemas.microsoft.com/office/drawing/2014/main" id="{185D8C8A-3E66-9040-7292-9EC839768343}"/>
                </a:ext>
              </a:extLst>
            </p:cNvPr>
            <p:cNvSpPr/>
            <p:nvPr/>
          </p:nvSpPr>
          <p:spPr>
            <a:xfrm rot="16200000">
              <a:off x="4466661" y="1618079"/>
              <a:ext cx="543925" cy="8646006"/>
            </a:xfrm>
            <a:prstGeom prst="round2SameRect">
              <a:avLst>
                <a:gd name="adj1" fmla="val 50000"/>
                <a:gd name="adj2"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4E56DBB4-2B37-1671-DA88-792039EFE1CC}"/>
                </a:ext>
              </a:extLst>
            </p:cNvPr>
            <p:cNvSpPr/>
            <p:nvPr/>
          </p:nvSpPr>
          <p:spPr>
            <a:xfrm rot="16200000">
              <a:off x="4466661" y="1007598"/>
              <a:ext cx="543925" cy="8646005"/>
            </a:xfrm>
            <a:prstGeom prst="round2SameRect">
              <a:avLst>
                <a:gd name="adj1" fmla="val 50000"/>
                <a:gd name="adj2"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6334F276-4AA3-3784-49C2-EA8BC42F24B3}"/>
                </a:ext>
              </a:extLst>
            </p:cNvPr>
            <p:cNvSpPr/>
            <p:nvPr/>
          </p:nvSpPr>
          <p:spPr>
            <a:xfrm rot="16200000">
              <a:off x="4466662" y="397119"/>
              <a:ext cx="543925" cy="8646004"/>
            </a:xfrm>
            <a:prstGeom prst="round2SameRect">
              <a:avLst>
                <a:gd name="adj1" fmla="val 50000"/>
                <a:gd name="adj2" fmla="val 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16BB0278-41B4-375F-2FF7-ABCDA36440F8}"/>
                </a:ext>
              </a:extLst>
            </p:cNvPr>
            <p:cNvSpPr txBox="1">
              <a:spLocks/>
            </p:cNvSpPr>
            <p:nvPr/>
          </p:nvSpPr>
          <p:spPr>
            <a:xfrm>
              <a:off x="1035046" y="4479375"/>
              <a:ext cx="6881621" cy="508639"/>
            </a:xfrm>
            <a:prstGeom prst="rect">
              <a:avLst/>
            </a:prstGeom>
          </p:spPr>
          <p:txBody>
            <a:bodyPr vert="horz" lIns="0" tIns="45720" rIns="0" bIns="45720" rtlCol="0" anchor="ctr">
              <a:normAutofit/>
            </a:bodyPr>
            <a:lstStyle>
              <a:lvl1pPr marL="285750" indent="-285750" algn="l" defTabSz="914318" rtl="0" eaLnBrk="1" latinLnBrk="0" hangingPunct="1">
                <a:lnSpc>
                  <a:spcPct val="100000"/>
                </a:lnSpc>
                <a:spcBef>
                  <a:spcPts val="600"/>
                </a:spcBef>
                <a:buFontTx/>
                <a:buBlip>
                  <a:blip r:embed="rId3"/>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2200" dirty="0">
                  <a:cs typeface="Arial"/>
                </a:rPr>
                <a:t>Which issues dominate parliamentary discussions?</a:t>
              </a:r>
            </a:p>
          </p:txBody>
        </p:sp>
        <p:sp>
          <p:nvSpPr>
            <p:cNvPr id="10" name="Text Placeholder 3">
              <a:extLst>
                <a:ext uri="{FF2B5EF4-FFF2-40B4-BE49-F238E27FC236}">
                  <a16:creationId xmlns:a16="http://schemas.microsoft.com/office/drawing/2014/main" id="{9D6A45D2-47AC-F369-DC1D-2712D925F380}"/>
                </a:ext>
              </a:extLst>
            </p:cNvPr>
            <p:cNvSpPr txBox="1">
              <a:spLocks/>
            </p:cNvSpPr>
            <p:nvPr/>
          </p:nvSpPr>
          <p:spPr>
            <a:xfrm>
              <a:off x="1035046" y="5010480"/>
              <a:ext cx="6881621" cy="640246"/>
            </a:xfrm>
            <a:prstGeom prst="rect">
              <a:avLst/>
            </a:prstGeom>
          </p:spPr>
          <p:txBody>
            <a:bodyPr vert="horz" lIns="0" tIns="45720" rIns="0" bIns="45720" rtlCol="0" anchor="ctr">
              <a:noAutofit/>
            </a:bodyPr>
            <a:lstStyle>
              <a:lvl1pPr marL="285750" indent="-285750" algn="l" defTabSz="914318" rtl="0" eaLnBrk="1" latinLnBrk="0" hangingPunct="1">
                <a:lnSpc>
                  <a:spcPct val="100000"/>
                </a:lnSpc>
                <a:spcBef>
                  <a:spcPts val="600"/>
                </a:spcBef>
                <a:buFontTx/>
                <a:buBlip>
                  <a:blip r:embed="rId3"/>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How do political groups distribute their attention across issues?</a:t>
              </a:r>
              <a:endParaRPr lang="en-US" sz="2200" dirty="0">
                <a:cs typeface="Arial"/>
              </a:endParaRPr>
            </a:p>
          </p:txBody>
        </p:sp>
        <p:sp>
          <p:nvSpPr>
            <p:cNvPr id="11" name="Text Placeholder 3">
              <a:extLst>
                <a:ext uri="{FF2B5EF4-FFF2-40B4-BE49-F238E27FC236}">
                  <a16:creationId xmlns:a16="http://schemas.microsoft.com/office/drawing/2014/main" id="{C9D30AA7-C091-8F8D-0432-1CDBDBADD6BA}"/>
                </a:ext>
              </a:extLst>
            </p:cNvPr>
            <p:cNvSpPr txBox="1">
              <a:spLocks/>
            </p:cNvSpPr>
            <p:nvPr/>
          </p:nvSpPr>
          <p:spPr>
            <a:xfrm>
              <a:off x="1035046" y="5700981"/>
              <a:ext cx="6881621" cy="480207"/>
            </a:xfrm>
            <a:prstGeom prst="rect">
              <a:avLst/>
            </a:prstGeom>
          </p:spPr>
          <p:txBody>
            <a:bodyPr vert="horz" lIns="0" tIns="45720" rIns="0" bIns="45720" rtlCol="0" anchor="ctr">
              <a:normAutofit/>
            </a:bodyPr>
            <a:lstStyle>
              <a:lvl1pPr marL="285750" indent="-285750" algn="l" defTabSz="914318" rtl="0" eaLnBrk="1" latinLnBrk="0" hangingPunct="1">
                <a:lnSpc>
                  <a:spcPct val="100000"/>
                </a:lnSpc>
                <a:spcBef>
                  <a:spcPts val="600"/>
                </a:spcBef>
                <a:buFontTx/>
                <a:buBlip>
                  <a:blip r:embed="rId3"/>
                </a:buBlip>
                <a:defRPr sz="1600" kern="1200" spc="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sz="2200" dirty="0">
                  <a:cs typeface="Arial"/>
                </a:rPr>
                <a:t>Which MEPs connect otherwise separate political or thematic clusters?</a:t>
              </a:r>
            </a:p>
          </p:txBody>
        </p:sp>
        <p:sp>
          <p:nvSpPr>
            <p:cNvPr id="12" name="Oval 11">
              <a:extLst>
                <a:ext uri="{FF2B5EF4-FFF2-40B4-BE49-F238E27FC236}">
                  <a16:creationId xmlns:a16="http://schemas.microsoft.com/office/drawing/2014/main" id="{C545C7BE-C432-1CEB-7988-7BC78466FE5D}"/>
                </a:ext>
              </a:extLst>
            </p:cNvPr>
            <p:cNvSpPr>
              <a:spLocks noChangeAspect="1"/>
            </p:cNvSpPr>
            <p:nvPr/>
          </p:nvSpPr>
          <p:spPr>
            <a:xfrm>
              <a:off x="490118" y="4511894"/>
              <a:ext cx="416456" cy="416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13" name="Oval 12">
              <a:extLst>
                <a:ext uri="{FF2B5EF4-FFF2-40B4-BE49-F238E27FC236}">
                  <a16:creationId xmlns:a16="http://schemas.microsoft.com/office/drawing/2014/main" id="{CD4C4204-2660-078D-4DD2-BB31D5157B84}"/>
                </a:ext>
              </a:extLst>
            </p:cNvPr>
            <p:cNvSpPr>
              <a:spLocks noChangeAspect="1"/>
            </p:cNvSpPr>
            <p:nvPr/>
          </p:nvSpPr>
          <p:spPr>
            <a:xfrm>
              <a:off x="493520" y="5122375"/>
              <a:ext cx="416456" cy="416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4" name="Oval 13">
              <a:extLst>
                <a:ext uri="{FF2B5EF4-FFF2-40B4-BE49-F238E27FC236}">
                  <a16:creationId xmlns:a16="http://schemas.microsoft.com/office/drawing/2014/main" id="{500A5238-48CF-5E4F-57FC-7269A855D9C6}"/>
                </a:ext>
              </a:extLst>
            </p:cNvPr>
            <p:cNvSpPr>
              <a:spLocks noChangeAspect="1"/>
            </p:cNvSpPr>
            <p:nvPr/>
          </p:nvSpPr>
          <p:spPr>
            <a:xfrm>
              <a:off x="496922" y="5732855"/>
              <a:ext cx="416456" cy="416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grpSp>
    </p:spTree>
    <p:extLst>
      <p:ext uri="{BB962C8B-B14F-4D97-AF65-F5344CB8AC3E}">
        <p14:creationId xmlns:p14="http://schemas.microsoft.com/office/powerpoint/2010/main" val="253587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CA80A-EE1E-CE75-24FC-2D3FBDB3804E}"/>
            </a:ext>
          </a:extLst>
        </p:cNvPr>
        <p:cNvGrpSpPr/>
        <p:nvPr/>
      </p:nvGrpSpPr>
      <p:grpSpPr>
        <a:xfrm>
          <a:off x="0" y="0"/>
          <a:ext cx="0" cy="0"/>
          <a:chOff x="0" y="0"/>
          <a:chExt cx="0" cy="0"/>
        </a:xfrm>
      </p:grpSpPr>
      <p:sp>
        <p:nvSpPr>
          <p:cNvPr id="63" name="Rectangle 62">
            <a:extLst>
              <a:ext uri="{FF2B5EF4-FFF2-40B4-BE49-F238E27FC236}">
                <a16:creationId xmlns:a16="http://schemas.microsoft.com/office/drawing/2014/main" id="{0C714103-076C-EAA4-92C7-5E756D170FDA}"/>
              </a:ext>
            </a:extLst>
          </p:cNvPr>
          <p:cNvSpPr/>
          <p:nvPr/>
        </p:nvSpPr>
        <p:spPr>
          <a:xfrm>
            <a:off x="441279" y="1951368"/>
            <a:ext cx="11374028" cy="418330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20BB21A3-A56B-D36E-A4A9-F53CCD00AE57}"/>
              </a:ext>
            </a:extLst>
          </p:cNvPr>
          <p:cNvGrpSpPr/>
          <p:nvPr/>
        </p:nvGrpSpPr>
        <p:grpSpPr>
          <a:xfrm>
            <a:off x="566630" y="2419123"/>
            <a:ext cx="11110363" cy="3624674"/>
            <a:chOff x="566630" y="2132515"/>
            <a:chExt cx="11110363" cy="3624674"/>
          </a:xfrm>
        </p:grpSpPr>
        <p:sp>
          <p:nvSpPr>
            <p:cNvPr id="7" name="Rectangle 6">
              <a:extLst>
                <a:ext uri="{FF2B5EF4-FFF2-40B4-BE49-F238E27FC236}">
                  <a16:creationId xmlns:a16="http://schemas.microsoft.com/office/drawing/2014/main" id="{BAA10AA7-DFB4-C9DB-4C8B-59CFC7D44594}"/>
                </a:ext>
              </a:extLst>
            </p:cNvPr>
            <p:cNvSpPr/>
            <p:nvPr/>
          </p:nvSpPr>
          <p:spPr>
            <a:xfrm>
              <a:off x="566630" y="2226348"/>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9C3A8E37-6CF3-9A04-1DE6-9B197B72FA72}"/>
                </a:ext>
              </a:extLst>
            </p:cNvPr>
            <p:cNvSpPr/>
            <p:nvPr/>
          </p:nvSpPr>
          <p:spPr>
            <a:xfrm>
              <a:off x="566630" y="2679701"/>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BC1D51D6-F9ED-2A96-AB0E-8E2A15850171}"/>
                </a:ext>
              </a:extLst>
            </p:cNvPr>
            <p:cNvSpPr/>
            <p:nvPr/>
          </p:nvSpPr>
          <p:spPr>
            <a:xfrm>
              <a:off x="566630" y="3133054"/>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4245BE5D-11B3-B294-E517-9FCEB8568EBF}"/>
                </a:ext>
              </a:extLst>
            </p:cNvPr>
            <p:cNvSpPr/>
            <p:nvPr/>
          </p:nvSpPr>
          <p:spPr>
            <a:xfrm>
              <a:off x="566630" y="3586407"/>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82DF61A3-415E-E1E6-8CB5-8D7A5D63835B}"/>
                </a:ext>
              </a:extLst>
            </p:cNvPr>
            <p:cNvSpPr/>
            <p:nvPr/>
          </p:nvSpPr>
          <p:spPr>
            <a:xfrm>
              <a:off x="566630" y="4039760"/>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D589D52A-DCC1-241E-39A0-654F30579615}"/>
                </a:ext>
              </a:extLst>
            </p:cNvPr>
            <p:cNvSpPr/>
            <p:nvPr/>
          </p:nvSpPr>
          <p:spPr>
            <a:xfrm>
              <a:off x="566630" y="4493113"/>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51E25DC6-C4D2-106B-0455-305D1E00E31D}"/>
                </a:ext>
              </a:extLst>
            </p:cNvPr>
            <p:cNvSpPr/>
            <p:nvPr/>
          </p:nvSpPr>
          <p:spPr>
            <a:xfrm>
              <a:off x="566630" y="4946466"/>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0447CDBA-0B66-9346-161D-6C53BB21E306}"/>
                </a:ext>
              </a:extLst>
            </p:cNvPr>
            <p:cNvSpPr/>
            <p:nvPr/>
          </p:nvSpPr>
          <p:spPr>
            <a:xfrm>
              <a:off x="566630" y="5399819"/>
              <a:ext cx="2197042"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B2C01C48-B30C-891B-B190-EDF709AB53F4}"/>
                </a:ext>
              </a:extLst>
            </p:cNvPr>
            <p:cNvSpPr/>
            <p:nvPr/>
          </p:nvSpPr>
          <p:spPr>
            <a:xfrm>
              <a:off x="2929969" y="2226348"/>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957F408B-ED0B-49AD-AE31-D917794584D8}"/>
                </a:ext>
              </a:extLst>
            </p:cNvPr>
            <p:cNvSpPr/>
            <p:nvPr/>
          </p:nvSpPr>
          <p:spPr>
            <a:xfrm>
              <a:off x="2929969" y="2679701"/>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7CBDE34A-FA38-E4A8-C65C-5480F2DBFD01}"/>
                </a:ext>
              </a:extLst>
            </p:cNvPr>
            <p:cNvSpPr/>
            <p:nvPr/>
          </p:nvSpPr>
          <p:spPr>
            <a:xfrm>
              <a:off x="2929969" y="3133054"/>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0F9478FE-58B2-DC7E-0F84-816839EA5DD1}"/>
                </a:ext>
              </a:extLst>
            </p:cNvPr>
            <p:cNvSpPr/>
            <p:nvPr/>
          </p:nvSpPr>
          <p:spPr>
            <a:xfrm>
              <a:off x="2929969" y="3586407"/>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78324EF1-DC85-4406-1FE2-E18E6652306E}"/>
                </a:ext>
              </a:extLst>
            </p:cNvPr>
            <p:cNvSpPr/>
            <p:nvPr/>
          </p:nvSpPr>
          <p:spPr>
            <a:xfrm>
              <a:off x="2929969" y="4039760"/>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16F8D3AF-17A0-2502-1A83-97E0EE4F66D3}"/>
                </a:ext>
              </a:extLst>
            </p:cNvPr>
            <p:cNvSpPr/>
            <p:nvPr/>
          </p:nvSpPr>
          <p:spPr>
            <a:xfrm>
              <a:off x="2929969" y="4493113"/>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8647A3FC-2D9A-B3AE-029A-DEC911E52013}"/>
                </a:ext>
              </a:extLst>
            </p:cNvPr>
            <p:cNvSpPr/>
            <p:nvPr/>
          </p:nvSpPr>
          <p:spPr>
            <a:xfrm>
              <a:off x="2929969" y="4946466"/>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8D98662-FF88-53D6-B75D-DC493E11583D}"/>
                </a:ext>
              </a:extLst>
            </p:cNvPr>
            <p:cNvSpPr/>
            <p:nvPr/>
          </p:nvSpPr>
          <p:spPr>
            <a:xfrm>
              <a:off x="2929969" y="5399819"/>
              <a:ext cx="3768624"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913A67DE-8F1D-F342-0A23-B9DA9B27849D}"/>
                </a:ext>
              </a:extLst>
            </p:cNvPr>
            <p:cNvSpPr/>
            <p:nvPr/>
          </p:nvSpPr>
          <p:spPr>
            <a:xfrm>
              <a:off x="6855977" y="2226348"/>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629582A3-8CD6-543D-3EAB-4297CF84DEDD}"/>
                </a:ext>
              </a:extLst>
            </p:cNvPr>
            <p:cNvSpPr/>
            <p:nvPr/>
          </p:nvSpPr>
          <p:spPr>
            <a:xfrm>
              <a:off x="6855977" y="2679701"/>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6D8A5F5B-A55D-7BA4-4786-C8EB39DF1853}"/>
                </a:ext>
              </a:extLst>
            </p:cNvPr>
            <p:cNvSpPr/>
            <p:nvPr/>
          </p:nvSpPr>
          <p:spPr>
            <a:xfrm>
              <a:off x="6855977" y="3133054"/>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891A0FB9-8F4A-C327-19FA-6FF18B3667DF}"/>
                </a:ext>
              </a:extLst>
            </p:cNvPr>
            <p:cNvSpPr/>
            <p:nvPr/>
          </p:nvSpPr>
          <p:spPr>
            <a:xfrm>
              <a:off x="6855977" y="3586407"/>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4B855D86-59BE-1E08-245D-AC98F2321380}"/>
                </a:ext>
              </a:extLst>
            </p:cNvPr>
            <p:cNvSpPr/>
            <p:nvPr/>
          </p:nvSpPr>
          <p:spPr>
            <a:xfrm>
              <a:off x="6855977" y="4039760"/>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61AE211F-E0BF-B7EC-656F-0BB45CE1A072}"/>
                </a:ext>
              </a:extLst>
            </p:cNvPr>
            <p:cNvSpPr/>
            <p:nvPr/>
          </p:nvSpPr>
          <p:spPr>
            <a:xfrm>
              <a:off x="6855977" y="4493113"/>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9E8803C3-7814-B2D1-F550-DE3E1681592B}"/>
                </a:ext>
              </a:extLst>
            </p:cNvPr>
            <p:cNvSpPr/>
            <p:nvPr/>
          </p:nvSpPr>
          <p:spPr>
            <a:xfrm>
              <a:off x="6855977" y="4946466"/>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F6B02A98-ABA7-2620-D2AA-CF36A6BDAC4F}"/>
                </a:ext>
              </a:extLst>
            </p:cNvPr>
            <p:cNvSpPr/>
            <p:nvPr/>
          </p:nvSpPr>
          <p:spPr>
            <a:xfrm>
              <a:off x="6855977" y="5399819"/>
              <a:ext cx="4821016" cy="35737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 name="Straight Connector 2">
              <a:extLst>
                <a:ext uri="{FF2B5EF4-FFF2-40B4-BE49-F238E27FC236}">
                  <a16:creationId xmlns:a16="http://schemas.microsoft.com/office/drawing/2014/main" id="{E174F29A-425C-1C95-1EEB-671E87BE11FA}"/>
                </a:ext>
              </a:extLst>
            </p:cNvPr>
            <p:cNvCxnSpPr>
              <a:cxnSpLocks/>
            </p:cNvCxnSpPr>
            <p:nvPr/>
          </p:nvCxnSpPr>
          <p:spPr>
            <a:xfrm>
              <a:off x="566630" y="2132515"/>
              <a:ext cx="2197042"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A37AFE5-14DE-3604-6C56-B0E4E99EB4EA}"/>
                </a:ext>
              </a:extLst>
            </p:cNvPr>
            <p:cNvCxnSpPr>
              <a:cxnSpLocks/>
            </p:cNvCxnSpPr>
            <p:nvPr/>
          </p:nvCxnSpPr>
          <p:spPr>
            <a:xfrm>
              <a:off x="2929969" y="2132515"/>
              <a:ext cx="3768624"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8F27D4-A8F2-4BC4-2D2B-8610B4F2C379}"/>
                </a:ext>
              </a:extLst>
            </p:cNvPr>
            <p:cNvCxnSpPr>
              <a:cxnSpLocks/>
            </p:cNvCxnSpPr>
            <p:nvPr/>
          </p:nvCxnSpPr>
          <p:spPr>
            <a:xfrm>
              <a:off x="6855977" y="2132515"/>
              <a:ext cx="4821016"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3A517E-A0B9-E622-41A5-7C785A391FEB}"/>
              </a:ext>
            </a:extLst>
          </p:cNvPr>
          <p:cNvSpPr>
            <a:spLocks noGrp="1"/>
          </p:cNvSpPr>
          <p:nvPr>
            <p:ph type="title"/>
          </p:nvPr>
        </p:nvSpPr>
        <p:spPr>
          <a:xfrm>
            <a:off x="566630" y="657226"/>
            <a:ext cx="11173613" cy="736145"/>
          </a:xfrm>
        </p:spPr>
        <p:txBody>
          <a:bodyPr/>
          <a:lstStyle/>
          <a:p>
            <a:r>
              <a:rPr lang="en-US" sz="3200" dirty="0"/>
              <a:t>EU-Debates data sets contains speeches ad interventions across languages </a:t>
            </a:r>
          </a:p>
        </p:txBody>
      </p:sp>
      <p:sp>
        <p:nvSpPr>
          <p:cNvPr id="4" name="Text Placeholder 3">
            <a:extLst>
              <a:ext uri="{FF2B5EF4-FFF2-40B4-BE49-F238E27FC236}">
                <a16:creationId xmlns:a16="http://schemas.microsoft.com/office/drawing/2014/main" id="{7819A032-B915-33BC-BD21-6560255DF74E}"/>
              </a:ext>
            </a:extLst>
          </p:cNvPr>
          <p:cNvSpPr>
            <a:spLocks noGrp="1"/>
          </p:cNvSpPr>
          <p:nvPr>
            <p:ph type="body" sz="quarter" idx="13"/>
          </p:nvPr>
        </p:nvSpPr>
        <p:spPr>
          <a:xfrm>
            <a:off x="480357" y="78100"/>
            <a:ext cx="1819117" cy="282204"/>
          </a:xfrm>
        </p:spPr>
        <p:txBody>
          <a:bodyPr/>
          <a:lstStyle/>
          <a:p>
            <a:r>
              <a:rPr lang="en-US" dirty="0"/>
              <a:t>Dataset</a:t>
            </a:r>
          </a:p>
        </p:txBody>
      </p:sp>
      <p:graphicFrame>
        <p:nvGraphicFramePr>
          <p:cNvPr id="17" name="Table 16">
            <a:extLst>
              <a:ext uri="{FF2B5EF4-FFF2-40B4-BE49-F238E27FC236}">
                <a16:creationId xmlns:a16="http://schemas.microsoft.com/office/drawing/2014/main" id="{6AF4500C-C355-8F2E-676E-35F44C468C7E}"/>
              </a:ext>
            </a:extLst>
          </p:cNvPr>
          <p:cNvGraphicFramePr>
            <a:graphicFrameLocks noGrp="1"/>
          </p:cNvGraphicFramePr>
          <p:nvPr>
            <p:extLst>
              <p:ext uri="{D42A27DB-BD31-4B8C-83A1-F6EECF244321}">
                <p14:modId xmlns:p14="http://schemas.microsoft.com/office/powerpoint/2010/main" val="273692414"/>
              </p:ext>
            </p:extLst>
          </p:nvPr>
        </p:nvGraphicFramePr>
        <p:xfrm>
          <a:off x="480357" y="2026454"/>
          <a:ext cx="11345428" cy="4053627"/>
        </p:xfrm>
        <a:graphic>
          <a:graphicData uri="http://schemas.openxmlformats.org/drawingml/2006/table">
            <a:tbl>
              <a:tblPr firstRow="1" bandRow="1">
                <a:tableStyleId>{073A0DAA-6AF3-43AB-8588-CEC1D06C72B9}</a:tableStyleId>
              </a:tblPr>
              <a:tblGrid>
                <a:gridCol w="2374463">
                  <a:extLst>
                    <a:ext uri="{9D8B030D-6E8A-4147-A177-3AD203B41FA5}">
                      <a16:colId xmlns:a16="http://schemas.microsoft.com/office/drawing/2014/main" val="1914446551"/>
                    </a:ext>
                  </a:extLst>
                </a:gridCol>
                <a:gridCol w="3921293">
                  <a:extLst>
                    <a:ext uri="{9D8B030D-6E8A-4147-A177-3AD203B41FA5}">
                      <a16:colId xmlns:a16="http://schemas.microsoft.com/office/drawing/2014/main" val="4072101641"/>
                    </a:ext>
                  </a:extLst>
                </a:gridCol>
                <a:gridCol w="5049672">
                  <a:extLst>
                    <a:ext uri="{9D8B030D-6E8A-4147-A177-3AD203B41FA5}">
                      <a16:colId xmlns:a16="http://schemas.microsoft.com/office/drawing/2014/main" val="77125521"/>
                    </a:ext>
                  </a:extLst>
                </a:gridCol>
              </a:tblGrid>
              <a:tr h="450403">
                <a:tc>
                  <a:txBody>
                    <a:bodyPr/>
                    <a:lstStyle/>
                    <a:p>
                      <a:pPr algn="l">
                        <a:buNone/>
                      </a:pPr>
                      <a:r>
                        <a:rPr lang="en-US" dirty="0">
                          <a:solidFill>
                            <a:schemeClr val="tx1"/>
                          </a:solidFill>
                        </a:rPr>
                        <a:t>Field</a:t>
                      </a:r>
                    </a:p>
                  </a:txBody>
                  <a:tcPr anchor="ctr">
                    <a:lnL w="12700" cmpd="sng">
                      <a:noFill/>
                    </a:lnL>
                    <a:lnR w="762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US" dirty="0">
                          <a:solidFill>
                            <a:schemeClr val="tx1"/>
                          </a:solidFill>
                        </a:rPr>
                        <a:t>Example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US" dirty="0">
                          <a:solidFill>
                            <a:schemeClr val="tx1"/>
                          </a:solidFill>
                        </a:rPr>
                        <a:t>Description</a:t>
                      </a:r>
                    </a:p>
                  </a:txBody>
                  <a:tcPr anchor="ctr">
                    <a:lnL w="762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407724"/>
                  </a:ext>
                </a:extLst>
              </a:tr>
              <a:tr h="450403">
                <a:tc>
                  <a:txBody>
                    <a:bodyPr/>
                    <a:lstStyle/>
                    <a:p>
                      <a:pPr algn="l">
                        <a:buNone/>
                      </a:pPr>
                      <a:r>
                        <a:rPr lang="en-US" sz="1600" dirty="0" err="1">
                          <a:solidFill>
                            <a:schemeClr val="tx1"/>
                          </a:solidFill>
                        </a:rPr>
                        <a:t>speaker_name</a:t>
                      </a:r>
                      <a:endParaRPr lang="en-US" sz="1600" dirty="0">
                        <a:solidFill>
                          <a:schemeClr val="tx1"/>
                        </a:solidFill>
                      </a:endParaRPr>
                    </a:p>
                  </a:txBody>
                  <a:tcPr anchor="ctr">
                    <a:lnL w="12700" cmpd="sng">
                      <a:noFill/>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Claude </a:t>
                      </a:r>
                      <a:r>
                        <a:rPr lang="en-US" sz="1600" i="0" dirty="0" err="1">
                          <a:solidFill>
                            <a:schemeClr val="tx1"/>
                          </a:solidFill>
                        </a:rPr>
                        <a:t>Gruffat</a:t>
                      </a:r>
                      <a:endParaRPr lang="en-US" sz="1600" i="0" dirty="0">
                        <a:solidFill>
                          <a:schemeClr val="tx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Member of European Parliament</a:t>
                      </a:r>
                    </a:p>
                  </a:txBody>
                  <a:tcPr anchor="ctr">
                    <a:lnL w="762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6556673"/>
                  </a:ext>
                </a:extLst>
              </a:tr>
              <a:tr h="450403">
                <a:tc>
                  <a:txBody>
                    <a:bodyPr/>
                    <a:lstStyle/>
                    <a:p>
                      <a:pPr algn="l">
                        <a:buNone/>
                      </a:pPr>
                      <a:r>
                        <a:rPr lang="en-US" sz="1600" dirty="0" err="1">
                          <a:solidFill>
                            <a:schemeClr val="tx1"/>
                          </a:solidFill>
                        </a:rPr>
                        <a:t>speaker_party</a:t>
                      </a:r>
                      <a:endParaRPr lang="en-US" sz="1600" dirty="0">
                        <a:solidFill>
                          <a:schemeClr val="tx1"/>
                        </a:solidFill>
                      </a:endParaRP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Greens/EFA</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Political group</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8703214"/>
                  </a:ext>
                </a:extLst>
              </a:tr>
              <a:tr h="450403">
                <a:tc>
                  <a:txBody>
                    <a:bodyPr/>
                    <a:lstStyle/>
                    <a:p>
                      <a:pPr algn="l">
                        <a:buNone/>
                      </a:pPr>
                      <a:r>
                        <a:rPr lang="en-US" sz="1600" dirty="0">
                          <a:solidFill>
                            <a:schemeClr val="tx1"/>
                          </a:solidFill>
                        </a:rPr>
                        <a:t>text, </a:t>
                      </a:r>
                      <a:r>
                        <a:rPr lang="en-US" sz="1600" dirty="0" err="1">
                          <a:solidFill>
                            <a:schemeClr val="tx1"/>
                          </a:solidFill>
                        </a:rPr>
                        <a:t>translated_text</a:t>
                      </a:r>
                      <a:endParaRPr lang="en-US" sz="1600" dirty="0">
                        <a:solidFill>
                          <a:schemeClr val="tx1"/>
                        </a:solidFill>
                      </a:endParaRP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Text paragraph</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Speech transcript in </a:t>
                      </a:r>
                      <a:r>
                        <a:rPr lang="en-US" sz="1600" dirty="0" err="1">
                          <a:solidFill>
                            <a:schemeClr val="tx1"/>
                          </a:solidFill>
                        </a:rPr>
                        <a:t>english</a:t>
                      </a:r>
                      <a:endParaRPr lang="en-US" sz="1600" dirty="0">
                        <a:solidFill>
                          <a:schemeClr val="tx1"/>
                        </a:solidFill>
                      </a:endParaRP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7406979"/>
                  </a:ext>
                </a:extLst>
              </a:tr>
              <a:tr h="450403">
                <a:tc>
                  <a:txBody>
                    <a:bodyPr/>
                    <a:lstStyle/>
                    <a:p>
                      <a:pPr algn="l">
                        <a:buNone/>
                      </a:pPr>
                      <a:r>
                        <a:rPr lang="en-US" sz="1600" b="0" dirty="0" err="1">
                          <a:solidFill>
                            <a:schemeClr val="tx1"/>
                          </a:solidFill>
                        </a:rPr>
                        <a:t>speaker_role</a:t>
                      </a:r>
                      <a:endParaRPr lang="en-US" sz="1600" b="0" dirty="0">
                        <a:solidFill>
                          <a:schemeClr val="tx1"/>
                        </a:solidFill>
                      </a:endParaRP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Member of the European Parliament</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Role of the speaker (e.g., MEP, EP President).</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72949304"/>
                  </a:ext>
                </a:extLst>
              </a:tr>
              <a:tr h="450403">
                <a:tc>
                  <a:txBody>
                    <a:bodyPr/>
                    <a:lstStyle/>
                    <a:p>
                      <a:pPr algn="l">
                        <a:buNone/>
                      </a:pPr>
                      <a:r>
                        <a:rPr lang="en-US" sz="1600" b="0" dirty="0" err="1">
                          <a:solidFill>
                            <a:schemeClr val="tx1"/>
                          </a:solidFill>
                        </a:rPr>
                        <a:t>debate_title</a:t>
                      </a:r>
                      <a:endParaRPr lang="en-US" sz="1600" b="0" dirty="0">
                        <a:solidFill>
                          <a:schemeClr val="tx1"/>
                        </a:solidFill>
                      </a:endParaRP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Signature of acts</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Title of the debate in the European Parliament</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9304669"/>
                  </a:ext>
                </a:extLst>
              </a:tr>
              <a:tr h="450403">
                <a:tc>
                  <a:txBody>
                    <a:bodyPr/>
                    <a:lstStyle/>
                    <a:p>
                      <a:pPr algn="l">
                        <a:buNone/>
                      </a:pPr>
                      <a:r>
                        <a:rPr lang="en-US" sz="1600" b="0" dirty="0">
                          <a:solidFill>
                            <a:schemeClr val="tx1"/>
                          </a:solidFill>
                        </a:rPr>
                        <a:t>topics</a:t>
                      </a: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[“climate”, “energy transition”]</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Multiple topics (LLM-extracted)</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76938238"/>
                  </a:ext>
                </a:extLst>
              </a:tr>
              <a:tr h="450403">
                <a:tc>
                  <a:txBody>
                    <a:bodyPr/>
                    <a:lstStyle/>
                    <a:p>
                      <a:pPr algn="l">
                        <a:buNone/>
                      </a:pPr>
                      <a:r>
                        <a:rPr lang="en-US" sz="1600" dirty="0" err="1">
                          <a:solidFill>
                            <a:schemeClr val="tx1"/>
                          </a:solidFill>
                        </a:rPr>
                        <a:t>primary_topic</a:t>
                      </a:r>
                      <a:endParaRPr lang="en-US" sz="1600" dirty="0">
                        <a:solidFill>
                          <a:schemeClr val="tx1"/>
                        </a:solidFill>
                      </a:endParaRP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a:solidFill>
                            <a:schemeClr val="tx1"/>
                          </a:solidFill>
                        </a:rPr>
                        <a:t>“energy policy”</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Dominant theme</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5547602"/>
                  </a:ext>
                </a:extLst>
              </a:tr>
              <a:tr h="450403">
                <a:tc>
                  <a:txBody>
                    <a:bodyPr/>
                    <a:lstStyle/>
                    <a:p>
                      <a:pPr algn="l">
                        <a:buNone/>
                      </a:pPr>
                      <a:r>
                        <a:rPr lang="en-US" sz="1600" dirty="0">
                          <a:solidFill>
                            <a:schemeClr val="tx1"/>
                          </a:solidFill>
                        </a:rPr>
                        <a:t>language, date, year</a:t>
                      </a:r>
                    </a:p>
                  </a:txBody>
                  <a:tcPr anchor="ctr">
                    <a:lnL w="12700" cmpd="sng">
                      <a:noFill/>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i="0" dirty="0" err="1">
                          <a:solidFill>
                            <a:schemeClr val="tx1"/>
                          </a:solidFill>
                        </a:rPr>
                        <a:t>fr</a:t>
                      </a:r>
                      <a:r>
                        <a:rPr lang="en-US" sz="1600" i="0" dirty="0">
                          <a:solidFill>
                            <a:schemeClr val="tx1"/>
                          </a:solidFill>
                        </a:rPr>
                        <a:t>, 2023-03-15, 2023</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l">
                        <a:buNone/>
                      </a:pPr>
                      <a:r>
                        <a:rPr lang="en-US" sz="1600" dirty="0">
                          <a:solidFill>
                            <a:schemeClr val="tx1"/>
                          </a:solidFill>
                        </a:rPr>
                        <a:t>Metadata</a:t>
                      </a:r>
                    </a:p>
                  </a:txBody>
                  <a:tcPr anchor="ctr">
                    <a:lnL w="762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4960663"/>
                  </a:ext>
                </a:extLst>
              </a:tr>
            </a:tbl>
          </a:graphicData>
        </a:graphic>
      </p:graphicFrame>
    </p:spTree>
    <p:extLst>
      <p:ext uri="{BB962C8B-B14F-4D97-AF65-F5344CB8AC3E}">
        <p14:creationId xmlns:p14="http://schemas.microsoft.com/office/powerpoint/2010/main" val="371903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8A1AD-F42F-A38C-10F8-27B4983B7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EEACD-D596-60B8-2C38-EFDEA5B56BE5}"/>
              </a:ext>
            </a:extLst>
          </p:cNvPr>
          <p:cNvSpPr>
            <a:spLocks noGrp="1"/>
          </p:cNvSpPr>
          <p:nvPr>
            <p:ph type="title"/>
          </p:nvPr>
        </p:nvSpPr>
        <p:spPr>
          <a:xfrm>
            <a:off x="566630" y="657226"/>
            <a:ext cx="11173613" cy="736145"/>
          </a:xfrm>
        </p:spPr>
        <p:txBody>
          <a:bodyPr/>
          <a:lstStyle/>
          <a:p>
            <a:r>
              <a:rPr lang="en-US" sz="3200" dirty="0"/>
              <a:t>Our 5-Step pipeline leads to interpretable results </a:t>
            </a:r>
          </a:p>
        </p:txBody>
      </p:sp>
      <p:sp>
        <p:nvSpPr>
          <p:cNvPr id="4" name="Text Placeholder 3">
            <a:extLst>
              <a:ext uri="{FF2B5EF4-FFF2-40B4-BE49-F238E27FC236}">
                <a16:creationId xmlns:a16="http://schemas.microsoft.com/office/drawing/2014/main" id="{2DA91E96-1F20-A1DA-6664-0763E1CE80E7}"/>
              </a:ext>
            </a:extLst>
          </p:cNvPr>
          <p:cNvSpPr>
            <a:spLocks noGrp="1"/>
          </p:cNvSpPr>
          <p:nvPr>
            <p:ph type="body" sz="quarter" idx="13"/>
          </p:nvPr>
        </p:nvSpPr>
        <p:spPr>
          <a:xfrm>
            <a:off x="480357" y="78100"/>
            <a:ext cx="2344388" cy="282204"/>
          </a:xfrm>
        </p:spPr>
        <p:txBody>
          <a:bodyPr/>
          <a:lstStyle/>
          <a:p>
            <a:r>
              <a:rPr lang="en-US" dirty="0">
                <a:latin typeface="Arial (Body)"/>
                <a:cs typeface="Arial" panose="020B0604020202020204" pitchFamily="34" charset="0"/>
              </a:rPr>
              <a:t>Pipeline &amp; Network Architecture</a:t>
            </a:r>
            <a:endParaRPr lang="en-US" dirty="0"/>
          </a:p>
        </p:txBody>
      </p:sp>
      <p:sp>
        <p:nvSpPr>
          <p:cNvPr id="6" name="Rectangle 5">
            <a:extLst>
              <a:ext uri="{FF2B5EF4-FFF2-40B4-BE49-F238E27FC236}">
                <a16:creationId xmlns:a16="http://schemas.microsoft.com/office/drawing/2014/main" id="{2833C9FE-A6DB-BA2B-14C7-F4FD8FC712E3}"/>
              </a:ext>
            </a:extLst>
          </p:cNvPr>
          <p:cNvSpPr/>
          <p:nvPr/>
        </p:nvSpPr>
        <p:spPr>
          <a:xfrm>
            <a:off x="566630" y="2024739"/>
            <a:ext cx="11058740" cy="404169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8ECF8854-077C-473E-36AC-C1F9AB062A23}"/>
              </a:ext>
            </a:extLst>
          </p:cNvPr>
          <p:cNvGrpSpPr/>
          <p:nvPr/>
        </p:nvGrpSpPr>
        <p:grpSpPr>
          <a:xfrm>
            <a:off x="780916" y="2216464"/>
            <a:ext cx="10630169" cy="968113"/>
            <a:chOff x="756288" y="2330975"/>
            <a:chExt cx="10215523" cy="743524"/>
          </a:xfrm>
          <a:solidFill>
            <a:srgbClr val="908CA8"/>
          </a:solidFill>
        </p:grpSpPr>
        <p:grpSp>
          <p:nvGrpSpPr>
            <p:cNvPr id="14" name="Group 13">
              <a:extLst>
                <a:ext uri="{FF2B5EF4-FFF2-40B4-BE49-F238E27FC236}">
                  <a16:creationId xmlns:a16="http://schemas.microsoft.com/office/drawing/2014/main" id="{06915D29-7471-8A32-8451-AA47F4B042CA}"/>
                </a:ext>
              </a:extLst>
            </p:cNvPr>
            <p:cNvGrpSpPr/>
            <p:nvPr/>
          </p:nvGrpSpPr>
          <p:grpSpPr>
            <a:xfrm>
              <a:off x="756288" y="2330975"/>
              <a:ext cx="4106036" cy="743524"/>
              <a:chOff x="603069" y="1666947"/>
              <a:chExt cx="4106036" cy="743524"/>
            </a:xfrm>
            <a:grpFill/>
          </p:grpSpPr>
          <p:sp>
            <p:nvSpPr>
              <p:cNvPr id="15" name="dynamicFlowPentagon_Orginal_63859054311089778636">
                <a:extLst>
                  <a:ext uri="{FF2B5EF4-FFF2-40B4-BE49-F238E27FC236}">
                    <a16:creationId xmlns:a16="http://schemas.microsoft.com/office/drawing/2014/main" id="{F2E92B66-F759-2DBF-E899-E13D27257B85}"/>
                  </a:ext>
                </a:extLst>
              </p:cNvPr>
              <p:cNvSpPr/>
              <p:nvPr>
                <p:custDataLst>
                  <p:tags r:id="rId4"/>
                </p:custDataLst>
              </p:nvPr>
            </p:nvSpPr>
            <p:spPr>
              <a:xfrm>
                <a:off x="603069" y="1666947"/>
                <a:ext cx="2069541" cy="743524"/>
              </a:xfrm>
              <a:prstGeom prst="homePlate">
                <a:avLst>
                  <a:gd name="adj" fmla="val 21997"/>
                </a:avLst>
              </a:prstGeom>
              <a:grpFill/>
              <a:ln w="9525">
                <a:solidFill>
                  <a:srgbClr val="908CA8"/>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1. Raw Text</a:t>
                </a:r>
              </a:p>
            </p:txBody>
          </p:sp>
          <p:sp>
            <p:nvSpPr>
              <p:cNvPr id="16" name="dynamicFlowPentagon__63859054311107166637">
                <a:extLst>
                  <a:ext uri="{FF2B5EF4-FFF2-40B4-BE49-F238E27FC236}">
                    <a16:creationId xmlns:a16="http://schemas.microsoft.com/office/drawing/2014/main" id="{D618C632-9DC6-6A43-ADD3-ECAB306F930B}"/>
                  </a:ext>
                </a:extLst>
              </p:cNvPr>
              <p:cNvSpPr/>
              <p:nvPr>
                <p:custDataLst>
                  <p:tags r:id="rId5"/>
                </p:custDataLst>
              </p:nvPr>
            </p:nvSpPr>
            <p:spPr>
              <a:xfrm>
                <a:off x="2639564" y="1666947"/>
                <a:ext cx="2069541" cy="743524"/>
              </a:xfrm>
              <a:prstGeom prst="chevron">
                <a:avLst>
                  <a:gd name="adj" fmla="val 21997"/>
                </a:avLst>
              </a:prstGeom>
              <a:grpFill/>
              <a:ln w="9525">
                <a:solidFill>
                  <a:srgbClr val="908CA8"/>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2. LLM Topic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Extraction</a:t>
                </a:r>
              </a:p>
            </p:txBody>
          </p:sp>
        </p:grpSp>
        <p:sp>
          <p:nvSpPr>
            <p:cNvPr id="18" name="dynamicFlowPentagon__63859054312723658238">
              <a:extLst>
                <a:ext uri="{FF2B5EF4-FFF2-40B4-BE49-F238E27FC236}">
                  <a16:creationId xmlns:a16="http://schemas.microsoft.com/office/drawing/2014/main" id="{ACEC6164-591D-F41E-D79A-E3B401588A14}"/>
                </a:ext>
              </a:extLst>
            </p:cNvPr>
            <p:cNvSpPr/>
            <p:nvPr>
              <p:custDataLst>
                <p:tags r:id="rId1"/>
              </p:custDataLst>
            </p:nvPr>
          </p:nvSpPr>
          <p:spPr>
            <a:xfrm>
              <a:off x="4829280" y="2330975"/>
              <a:ext cx="2069541" cy="743524"/>
            </a:xfrm>
            <a:prstGeom prst="chevron">
              <a:avLst>
                <a:gd name="adj" fmla="val 21997"/>
              </a:avLst>
            </a:prstGeom>
            <a:grpFill/>
            <a:ln w="9525">
              <a:solidFill>
                <a:srgbClr val="908CA8"/>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3. Structured Dataset</a:t>
              </a:r>
            </a:p>
          </p:txBody>
        </p:sp>
        <p:sp>
          <p:nvSpPr>
            <p:cNvPr id="19" name="dynamicFlowPentagon__63859054313527256939">
              <a:extLst>
                <a:ext uri="{FF2B5EF4-FFF2-40B4-BE49-F238E27FC236}">
                  <a16:creationId xmlns:a16="http://schemas.microsoft.com/office/drawing/2014/main" id="{182FDCD5-077B-8DC9-B8DE-2E7C08734F80}"/>
                </a:ext>
              </a:extLst>
            </p:cNvPr>
            <p:cNvSpPr/>
            <p:nvPr>
              <p:custDataLst>
                <p:tags r:id="rId2"/>
              </p:custDataLst>
            </p:nvPr>
          </p:nvSpPr>
          <p:spPr>
            <a:xfrm>
              <a:off x="6865774" y="2330975"/>
              <a:ext cx="2069541" cy="743524"/>
            </a:xfrm>
            <a:prstGeom prst="chevron">
              <a:avLst>
                <a:gd name="adj" fmla="val 21997"/>
              </a:avLst>
            </a:prstGeom>
            <a:grpFill/>
            <a:ln w="9525">
              <a:solidFill>
                <a:srgbClr val="908CA8"/>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 4. KG &amp; Network Construction</a:t>
              </a:r>
            </a:p>
          </p:txBody>
        </p:sp>
        <p:sp>
          <p:nvSpPr>
            <p:cNvPr id="20" name="dynamicFlowPentagon__63859054314450299540">
              <a:extLst>
                <a:ext uri="{FF2B5EF4-FFF2-40B4-BE49-F238E27FC236}">
                  <a16:creationId xmlns:a16="http://schemas.microsoft.com/office/drawing/2014/main" id="{3FFE9EA0-0F74-A8E3-FB5E-D804D5C362AC}"/>
                </a:ext>
              </a:extLst>
            </p:cNvPr>
            <p:cNvSpPr/>
            <p:nvPr>
              <p:custDataLst>
                <p:tags r:id="rId3"/>
              </p:custDataLst>
            </p:nvPr>
          </p:nvSpPr>
          <p:spPr>
            <a:xfrm>
              <a:off x="8902270" y="2330975"/>
              <a:ext cx="2069541" cy="743524"/>
            </a:xfrm>
            <a:prstGeom prst="chevron">
              <a:avLst>
                <a:gd name="adj" fmla="val 21997"/>
              </a:avLst>
            </a:prstGeom>
            <a:grpFill/>
            <a:ln w="9525">
              <a:solidFill>
                <a:srgbClr val="908CA8"/>
              </a:solidFill>
            </a:ln>
          </p:spPr>
          <p:style>
            <a:lnRef idx="2">
              <a:schemeClr val="accent1">
                <a:shade val="50000"/>
              </a:schemeClr>
            </a:lnRef>
            <a:fillRef idx="1">
              <a:schemeClr val="accent1"/>
            </a:fillRef>
            <a:effectRef idx="0">
              <a:schemeClr val="accent1"/>
            </a:effectRef>
            <a:fontRef idx="minor">
              <a:schemeClr val="lt1"/>
            </a:fontRef>
          </p:style>
          <p:txBody>
            <a:bodyPr lIns="0" tIns="21600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ea typeface="Calibri" panose="020F0502020204030204" pitchFamily="34" charset="0"/>
                  <a:cs typeface="Calibri" panose="020F0502020204030204" pitchFamily="34" charset="0"/>
                  <a:sym typeface="Calibri" panose="020F0502020204030204" pitchFamily="34" charset="0"/>
                </a:rPr>
                <a:t>5. Analysis</a:t>
              </a:r>
            </a:p>
          </p:txBody>
        </p:sp>
      </p:grpSp>
      <p:grpSp>
        <p:nvGrpSpPr>
          <p:cNvPr id="33" name="Group 120">
            <a:extLst>
              <a:ext uri="{FF2B5EF4-FFF2-40B4-BE49-F238E27FC236}">
                <a16:creationId xmlns:a16="http://schemas.microsoft.com/office/drawing/2014/main" id="{D65B941F-6733-5056-3403-F7CE553E825D}"/>
              </a:ext>
            </a:extLst>
          </p:cNvPr>
          <p:cNvGrpSpPr/>
          <p:nvPr/>
        </p:nvGrpSpPr>
        <p:grpSpPr>
          <a:xfrm flipV="1">
            <a:off x="2824745" y="2538520"/>
            <a:ext cx="324000" cy="324000"/>
            <a:chOff x="5942914" y="3833745"/>
            <a:chExt cx="306171" cy="306910"/>
          </a:xfrm>
        </p:grpSpPr>
        <p:sp>
          <p:nvSpPr>
            <p:cNvPr id="34" name="Freeform 94">
              <a:extLst>
                <a:ext uri="{FF2B5EF4-FFF2-40B4-BE49-F238E27FC236}">
                  <a16:creationId xmlns:a16="http://schemas.microsoft.com/office/drawing/2014/main" id="{8E9D1DDD-0F7D-393B-E084-F43E885B04D7}"/>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35" name="Freeform 95">
              <a:extLst>
                <a:ext uri="{FF2B5EF4-FFF2-40B4-BE49-F238E27FC236}">
                  <a16:creationId xmlns:a16="http://schemas.microsoft.com/office/drawing/2014/main" id="{CB1945C5-3C20-D4FD-9216-FCAECA35A00F}"/>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nvGrpSpPr>
          <p:cNvPr id="36" name="Group 120">
            <a:extLst>
              <a:ext uri="{FF2B5EF4-FFF2-40B4-BE49-F238E27FC236}">
                <a16:creationId xmlns:a16="http://schemas.microsoft.com/office/drawing/2014/main" id="{5A6F1854-3723-C8AF-ED9B-2A059FFC30A7}"/>
              </a:ext>
            </a:extLst>
          </p:cNvPr>
          <p:cNvGrpSpPr/>
          <p:nvPr/>
        </p:nvGrpSpPr>
        <p:grpSpPr>
          <a:xfrm flipV="1">
            <a:off x="4945694" y="2538520"/>
            <a:ext cx="324000" cy="324000"/>
            <a:chOff x="5942914" y="3833745"/>
            <a:chExt cx="306171" cy="306910"/>
          </a:xfrm>
        </p:grpSpPr>
        <p:sp>
          <p:nvSpPr>
            <p:cNvPr id="37" name="Freeform 94">
              <a:extLst>
                <a:ext uri="{FF2B5EF4-FFF2-40B4-BE49-F238E27FC236}">
                  <a16:creationId xmlns:a16="http://schemas.microsoft.com/office/drawing/2014/main" id="{5F3D8209-9474-B66F-3145-D6875B93C32A}"/>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38" name="Freeform 95">
              <a:extLst>
                <a:ext uri="{FF2B5EF4-FFF2-40B4-BE49-F238E27FC236}">
                  <a16:creationId xmlns:a16="http://schemas.microsoft.com/office/drawing/2014/main" id="{036B02CC-051A-9A16-1CC9-753E3A5F4D68}"/>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nvGrpSpPr>
          <p:cNvPr id="39" name="Group 120">
            <a:extLst>
              <a:ext uri="{FF2B5EF4-FFF2-40B4-BE49-F238E27FC236}">
                <a16:creationId xmlns:a16="http://schemas.microsoft.com/office/drawing/2014/main" id="{2AF281DB-EE95-0FAA-601F-E96124F4E68A}"/>
              </a:ext>
            </a:extLst>
          </p:cNvPr>
          <p:cNvGrpSpPr/>
          <p:nvPr/>
        </p:nvGrpSpPr>
        <p:grpSpPr>
          <a:xfrm flipV="1">
            <a:off x="7066643" y="2538520"/>
            <a:ext cx="324000" cy="324000"/>
            <a:chOff x="5942914" y="3833745"/>
            <a:chExt cx="306171" cy="306910"/>
          </a:xfrm>
        </p:grpSpPr>
        <p:sp>
          <p:nvSpPr>
            <p:cNvPr id="40" name="Freeform 94">
              <a:extLst>
                <a:ext uri="{FF2B5EF4-FFF2-40B4-BE49-F238E27FC236}">
                  <a16:creationId xmlns:a16="http://schemas.microsoft.com/office/drawing/2014/main" id="{556BAF34-F1E9-C44C-6E61-5B0AB4609514}"/>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41" name="Freeform 95">
              <a:extLst>
                <a:ext uri="{FF2B5EF4-FFF2-40B4-BE49-F238E27FC236}">
                  <a16:creationId xmlns:a16="http://schemas.microsoft.com/office/drawing/2014/main" id="{577297CD-C229-51D8-EF93-4DDA7C182486}"/>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nvGrpSpPr>
          <p:cNvPr id="42" name="Group 120">
            <a:extLst>
              <a:ext uri="{FF2B5EF4-FFF2-40B4-BE49-F238E27FC236}">
                <a16:creationId xmlns:a16="http://schemas.microsoft.com/office/drawing/2014/main" id="{5935F44C-F00C-6598-89BB-CA70E892AD75}"/>
              </a:ext>
            </a:extLst>
          </p:cNvPr>
          <p:cNvGrpSpPr/>
          <p:nvPr/>
        </p:nvGrpSpPr>
        <p:grpSpPr>
          <a:xfrm flipV="1">
            <a:off x="9187592" y="2538520"/>
            <a:ext cx="324000" cy="324000"/>
            <a:chOff x="5942914" y="3833745"/>
            <a:chExt cx="306171" cy="306910"/>
          </a:xfrm>
        </p:grpSpPr>
        <p:sp>
          <p:nvSpPr>
            <p:cNvPr id="43" name="Freeform 94">
              <a:extLst>
                <a:ext uri="{FF2B5EF4-FFF2-40B4-BE49-F238E27FC236}">
                  <a16:creationId xmlns:a16="http://schemas.microsoft.com/office/drawing/2014/main" id="{1F0E48A0-2B5D-4918-D94E-729DCF75579B}"/>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44" name="Freeform 95">
              <a:extLst>
                <a:ext uri="{FF2B5EF4-FFF2-40B4-BE49-F238E27FC236}">
                  <a16:creationId xmlns:a16="http://schemas.microsoft.com/office/drawing/2014/main" id="{77539B18-D8DD-C4E7-5726-AB15B0716D09}"/>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sp>
        <p:nvSpPr>
          <p:cNvPr id="50" name="Rectangle 49">
            <a:extLst>
              <a:ext uri="{FF2B5EF4-FFF2-40B4-BE49-F238E27FC236}">
                <a16:creationId xmlns:a16="http://schemas.microsoft.com/office/drawing/2014/main" id="{D9213643-4E0A-34CC-74AC-321DD7CCB49C}"/>
              </a:ext>
            </a:extLst>
          </p:cNvPr>
          <p:cNvSpPr/>
          <p:nvPr/>
        </p:nvSpPr>
        <p:spPr>
          <a:xfrm>
            <a:off x="9438054" y="3603004"/>
            <a:ext cx="1973030" cy="2261362"/>
          </a:xfrm>
          <a:prstGeom prst="rect">
            <a:avLst/>
          </a:prstGeom>
          <a:solidFill>
            <a:schemeClr val="bg1"/>
          </a:solidFill>
          <a:ln w="28575">
            <a:solidFill>
              <a:srgbClr val="908C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buFont typeface="Arial" panose="020B0604020202020204" pitchFamily="34" charset="0"/>
              <a:buChar char="•"/>
            </a:pPr>
            <a:r>
              <a:rPr lang="en-US" sz="1400" dirty="0">
                <a:solidFill>
                  <a:sysClr val="windowText" lastClr="000000"/>
                </a:solidFill>
              </a:rPr>
              <a:t>Degree Centrality </a:t>
            </a:r>
          </a:p>
          <a:p>
            <a:pPr marL="371475" indent="-285750">
              <a:buFont typeface="Arial" panose="020B0604020202020204" pitchFamily="34" charset="0"/>
              <a:buChar char="•"/>
            </a:pPr>
            <a:r>
              <a:rPr lang="en-US" sz="1400" dirty="0">
                <a:solidFill>
                  <a:sysClr val="windowText" lastClr="000000"/>
                </a:solidFill>
              </a:rPr>
              <a:t>Betweenness Centrality</a:t>
            </a:r>
          </a:p>
          <a:p>
            <a:pPr marL="371475" indent="-285750">
              <a:buFont typeface="Arial" panose="020B0604020202020204" pitchFamily="34" charset="0"/>
              <a:buChar char="•"/>
            </a:pPr>
            <a:r>
              <a:rPr lang="en-US" sz="1400" dirty="0">
                <a:solidFill>
                  <a:sysClr val="windowText" lastClr="000000"/>
                </a:solidFill>
              </a:rPr>
              <a:t>Closeness Centrality</a:t>
            </a:r>
          </a:p>
        </p:txBody>
      </p:sp>
      <p:sp>
        <p:nvSpPr>
          <p:cNvPr id="51" name="Rectangle 50">
            <a:extLst>
              <a:ext uri="{FF2B5EF4-FFF2-40B4-BE49-F238E27FC236}">
                <a16:creationId xmlns:a16="http://schemas.microsoft.com/office/drawing/2014/main" id="{8F10ECC1-230F-E83A-33D9-721449FF24A5}"/>
              </a:ext>
            </a:extLst>
          </p:cNvPr>
          <p:cNvSpPr/>
          <p:nvPr/>
        </p:nvSpPr>
        <p:spPr>
          <a:xfrm>
            <a:off x="780916" y="3603004"/>
            <a:ext cx="1973028" cy="2261362"/>
          </a:xfrm>
          <a:prstGeom prst="rect">
            <a:avLst/>
          </a:prstGeom>
          <a:solidFill>
            <a:schemeClr val="bg1"/>
          </a:solidFill>
          <a:ln w="28575">
            <a:solidFill>
              <a:srgbClr val="908C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1475" indent="-285750">
              <a:buFont typeface="Arial" panose="020B0604020202020204" pitchFamily="34" charset="0"/>
              <a:buChar char="•"/>
            </a:pPr>
            <a:r>
              <a:rPr lang="en-US" sz="1400" dirty="0">
                <a:solidFill>
                  <a:sysClr val="windowText" lastClr="000000"/>
                </a:solidFill>
              </a:rPr>
              <a:t>EU debate transcripts</a:t>
            </a:r>
          </a:p>
          <a:p>
            <a:pPr marL="371475" indent="-285750">
              <a:buFont typeface="Arial" panose="020B0604020202020204" pitchFamily="34" charset="0"/>
              <a:buChar char="•"/>
            </a:pPr>
            <a:r>
              <a:rPr lang="en-US" sz="1400" dirty="0">
                <a:solidFill>
                  <a:sysClr val="windowText" lastClr="000000"/>
                </a:solidFill>
              </a:rPr>
              <a:t>Sample of 500 speeches in 2023</a:t>
            </a:r>
          </a:p>
        </p:txBody>
      </p:sp>
      <p:sp>
        <p:nvSpPr>
          <p:cNvPr id="52" name="Rectangle 51">
            <a:extLst>
              <a:ext uri="{FF2B5EF4-FFF2-40B4-BE49-F238E27FC236}">
                <a16:creationId xmlns:a16="http://schemas.microsoft.com/office/drawing/2014/main" id="{EEEE6FBA-308D-A171-1C62-F39678B01DDD}"/>
              </a:ext>
            </a:extLst>
          </p:cNvPr>
          <p:cNvSpPr/>
          <p:nvPr/>
        </p:nvSpPr>
        <p:spPr>
          <a:xfrm>
            <a:off x="2945199" y="3603004"/>
            <a:ext cx="1973032" cy="2261362"/>
          </a:xfrm>
          <a:prstGeom prst="rect">
            <a:avLst/>
          </a:prstGeom>
          <a:solidFill>
            <a:schemeClr val="bg1"/>
          </a:solidFill>
          <a:ln w="28575">
            <a:solidFill>
              <a:srgbClr val="908C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5"/>
            <a:r>
              <a:rPr lang="en-US" sz="1400" dirty="0">
                <a:solidFill>
                  <a:sysClr val="windowText" lastClr="000000"/>
                </a:solidFill>
              </a:rPr>
              <a:t>Gemini 2.5 model API asked to extract</a:t>
            </a:r>
          </a:p>
          <a:p>
            <a:pPr marL="269875" indent="-184150">
              <a:buFont typeface="Arial" panose="020B0604020202020204" pitchFamily="34" charset="0"/>
              <a:buChar char="•"/>
            </a:pPr>
            <a:r>
              <a:rPr lang="en-US" sz="1400" dirty="0">
                <a:solidFill>
                  <a:sysClr val="windowText" lastClr="000000"/>
                </a:solidFill>
              </a:rPr>
              <a:t>1–3 concise topics (noun phrases, lowercase)</a:t>
            </a:r>
          </a:p>
          <a:p>
            <a:pPr marL="269875" indent="-184150">
              <a:buFont typeface="Arial" panose="020B0604020202020204" pitchFamily="34" charset="0"/>
              <a:buChar char="•"/>
            </a:pPr>
            <a:r>
              <a:rPr lang="en-US" sz="1400" dirty="0">
                <a:solidFill>
                  <a:sysClr val="windowText" lastClr="000000"/>
                </a:solidFill>
              </a:rPr>
              <a:t>1 primary topic per speech.</a:t>
            </a:r>
          </a:p>
          <a:p>
            <a:pPr marL="269875" indent="-184150">
              <a:buFont typeface="Arial" panose="020B0604020202020204" pitchFamily="34" charset="0"/>
              <a:buChar char="•"/>
            </a:pPr>
            <a:r>
              <a:rPr lang="en-US" sz="1400" dirty="0">
                <a:solidFill>
                  <a:sysClr val="windowText" lastClr="000000"/>
                </a:solidFill>
              </a:rPr>
              <a:t>Perform a clustering for the topics</a:t>
            </a:r>
          </a:p>
        </p:txBody>
      </p:sp>
      <p:sp>
        <p:nvSpPr>
          <p:cNvPr id="53" name="Rectangle 52">
            <a:extLst>
              <a:ext uri="{FF2B5EF4-FFF2-40B4-BE49-F238E27FC236}">
                <a16:creationId xmlns:a16="http://schemas.microsoft.com/office/drawing/2014/main" id="{08B8D7EB-6258-470C-B179-FAAAB63C1AAB}"/>
              </a:ext>
            </a:extLst>
          </p:cNvPr>
          <p:cNvSpPr/>
          <p:nvPr/>
        </p:nvSpPr>
        <p:spPr>
          <a:xfrm>
            <a:off x="5109486" y="3603004"/>
            <a:ext cx="1973030" cy="2261362"/>
          </a:xfrm>
          <a:prstGeom prst="rect">
            <a:avLst/>
          </a:prstGeom>
          <a:solidFill>
            <a:schemeClr val="bg1"/>
          </a:solidFill>
          <a:ln w="28575">
            <a:solidFill>
              <a:srgbClr val="908C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9875" indent="-184150">
              <a:buFont typeface="Arial" panose="020B0604020202020204" pitchFamily="34" charset="0"/>
              <a:buChar char="•"/>
            </a:pPr>
            <a:r>
              <a:rPr lang="en-US" sz="1400" dirty="0">
                <a:solidFill>
                  <a:sysClr val="windowText" lastClr="000000"/>
                </a:solidFill>
              </a:rPr>
              <a:t>Speaker</a:t>
            </a:r>
          </a:p>
          <a:p>
            <a:pPr marL="269875" indent="-184150">
              <a:buFont typeface="Arial" panose="020B0604020202020204" pitchFamily="34" charset="0"/>
              <a:buChar char="•"/>
            </a:pPr>
            <a:r>
              <a:rPr lang="en-US" sz="1400" dirty="0">
                <a:solidFill>
                  <a:sysClr val="windowText" lastClr="000000"/>
                </a:solidFill>
              </a:rPr>
              <a:t>Party</a:t>
            </a:r>
          </a:p>
          <a:p>
            <a:pPr marL="269875" indent="-184150">
              <a:buFont typeface="Arial" panose="020B0604020202020204" pitchFamily="34" charset="0"/>
              <a:buChar char="•"/>
            </a:pPr>
            <a:r>
              <a:rPr lang="en-US" sz="1400" dirty="0">
                <a:solidFill>
                  <a:sysClr val="windowText" lastClr="000000"/>
                </a:solidFill>
              </a:rPr>
              <a:t>Topics</a:t>
            </a:r>
          </a:p>
          <a:p>
            <a:pPr marL="269875" indent="-184150">
              <a:buFont typeface="Arial" panose="020B0604020202020204" pitchFamily="34" charset="0"/>
              <a:buChar char="•"/>
            </a:pPr>
            <a:r>
              <a:rPr lang="en-US" sz="1400" dirty="0">
                <a:solidFill>
                  <a:sysClr val="windowText" lastClr="000000"/>
                </a:solidFill>
              </a:rPr>
              <a:t>Primary Topics</a:t>
            </a:r>
          </a:p>
          <a:p>
            <a:pPr marL="269875" indent="-184150">
              <a:buFont typeface="Arial" panose="020B0604020202020204" pitchFamily="34" charset="0"/>
              <a:buChar char="•"/>
            </a:pPr>
            <a:r>
              <a:rPr lang="en-US" sz="1400" dirty="0">
                <a:solidFill>
                  <a:sysClr val="windowText" lastClr="000000"/>
                </a:solidFill>
              </a:rPr>
              <a:t>Cluster</a:t>
            </a:r>
          </a:p>
        </p:txBody>
      </p:sp>
      <p:sp>
        <p:nvSpPr>
          <p:cNvPr id="54" name="Rectangle 53">
            <a:extLst>
              <a:ext uri="{FF2B5EF4-FFF2-40B4-BE49-F238E27FC236}">
                <a16:creationId xmlns:a16="http://schemas.microsoft.com/office/drawing/2014/main" id="{2F8DC680-D814-0CB2-C69E-6E584815DE54}"/>
              </a:ext>
            </a:extLst>
          </p:cNvPr>
          <p:cNvSpPr/>
          <p:nvPr/>
        </p:nvSpPr>
        <p:spPr>
          <a:xfrm>
            <a:off x="7273771" y="3603004"/>
            <a:ext cx="1973030" cy="2261362"/>
          </a:xfrm>
          <a:prstGeom prst="rect">
            <a:avLst/>
          </a:prstGeom>
          <a:solidFill>
            <a:schemeClr val="bg1"/>
          </a:solidFill>
          <a:ln w="28575">
            <a:solidFill>
              <a:srgbClr val="908CA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9875" indent="-184150">
              <a:buFont typeface="Arial" panose="020B0604020202020204" pitchFamily="34" charset="0"/>
              <a:buChar char="•"/>
            </a:pPr>
            <a:r>
              <a:rPr lang="en-US" sz="1400" dirty="0">
                <a:solidFill>
                  <a:sysClr val="windowText" lastClr="000000"/>
                </a:solidFill>
              </a:rPr>
              <a:t>Speaker-Cluster</a:t>
            </a:r>
          </a:p>
          <a:p>
            <a:pPr marL="269875" indent="-184150">
              <a:buFont typeface="Arial" panose="020B0604020202020204" pitchFamily="34" charset="0"/>
              <a:buChar char="•"/>
            </a:pPr>
            <a:r>
              <a:rPr lang="en-US" sz="1400" dirty="0">
                <a:solidFill>
                  <a:sysClr val="windowText" lastClr="000000"/>
                </a:solidFill>
              </a:rPr>
              <a:t>Party-Cluster</a:t>
            </a:r>
          </a:p>
          <a:p>
            <a:pPr marL="269875" indent="-184150">
              <a:buFont typeface="Arial" panose="020B0604020202020204" pitchFamily="34" charset="0"/>
              <a:buChar char="•"/>
            </a:pPr>
            <a:r>
              <a:rPr lang="en-US" sz="1400" dirty="0">
                <a:solidFill>
                  <a:sysClr val="windowText" lastClr="000000"/>
                </a:solidFill>
              </a:rPr>
              <a:t>Speaker-Speaker</a:t>
            </a:r>
          </a:p>
        </p:txBody>
      </p:sp>
    </p:spTree>
    <p:extLst>
      <p:ext uri="{BB962C8B-B14F-4D97-AF65-F5344CB8AC3E}">
        <p14:creationId xmlns:p14="http://schemas.microsoft.com/office/powerpoint/2010/main" val="428186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51114-D6E0-903B-7333-C3D79E56DA8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56778002-2BC4-2A34-A1AC-4397CDF169E5}"/>
              </a:ext>
            </a:extLst>
          </p:cNvPr>
          <p:cNvSpPr>
            <a:spLocks noGrp="1"/>
          </p:cNvSpPr>
          <p:nvPr>
            <p:ph type="body" sz="quarter" idx="13"/>
          </p:nvPr>
        </p:nvSpPr>
        <p:spPr>
          <a:xfrm>
            <a:off x="480357" y="78100"/>
            <a:ext cx="2205693" cy="282204"/>
          </a:xfrm>
        </p:spPr>
        <p:txBody>
          <a:bodyPr/>
          <a:lstStyle/>
          <a:p>
            <a:r>
              <a:rPr lang="en-US" dirty="0">
                <a:latin typeface="Arial (Body)"/>
                <a:cs typeface="Arial" panose="020B0604020202020204" pitchFamily="34" charset="0"/>
              </a:rPr>
              <a:t>Pipeline &amp; Network Architecture</a:t>
            </a:r>
            <a:endParaRPr lang="en-US" dirty="0"/>
          </a:p>
        </p:txBody>
      </p:sp>
      <p:pic>
        <p:nvPicPr>
          <p:cNvPr id="3" name="Picture 2" descr="Keine Beschreibung verfügbar.">
            <a:extLst>
              <a:ext uri="{FF2B5EF4-FFF2-40B4-BE49-F238E27FC236}">
                <a16:creationId xmlns:a16="http://schemas.microsoft.com/office/drawing/2014/main" id="{404F9F7C-D663-4EBA-9783-40429F4F9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0"/>
            <a:ext cx="7839075" cy="68580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4AA4FB-62CD-E1E0-D6F4-4763E7408522}"/>
              </a:ext>
            </a:extLst>
          </p:cNvPr>
          <p:cNvSpPr>
            <a:spLocks noGrp="1"/>
          </p:cNvSpPr>
          <p:nvPr>
            <p:ph type="title"/>
          </p:nvPr>
        </p:nvSpPr>
        <p:spPr>
          <a:xfrm>
            <a:off x="566631" y="657226"/>
            <a:ext cx="4033504" cy="736145"/>
          </a:xfrm>
        </p:spPr>
        <p:txBody>
          <a:bodyPr/>
          <a:lstStyle/>
          <a:p>
            <a:r>
              <a:rPr lang="en-US" sz="3200" dirty="0"/>
              <a:t>Overall Network</a:t>
            </a:r>
          </a:p>
        </p:txBody>
      </p:sp>
      <p:grpSp>
        <p:nvGrpSpPr>
          <p:cNvPr id="28" name="Group 27">
            <a:extLst>
              <a:ext uri="{FF2B5EF4-FFF2-40B4-BE49-F238E27FC236}">
                <a16:creationId xmlns:a16="http://schemas.microsoft.com/office/drawing/2014/main" id="{EE991A69-F813-3366-B83B-241590F1C687}"/>
              </a:ext>
            </a:extLst>
          </p:cNvPr>
          <p:cNvGrpSpPr/>
          <p:nvPr/>
        </p:nvGrpSpPr>
        <p:grpSpPr>
          <a:xfrm>
            <a:off x="1193046" y="1891870"/>
            <a:ext cx="1984825" cy="4358947"/>
            <a:chOff x="1193046" y="1874520"/>
            <a:chExt cx="1984825" cy="4358947"/>
          </a:xfrm>
        </p:grpSpPr>
        <p:grpSp>
          <p:nvGrpSpPr>
            <p:cNvPr id="18" name="Group 17">
              <a:extLst>
                <a:ext uri="{FF2B5EF4-FFF2-40B4-BE49-F238E27FC236}">
                  <a16:creationId xmlns:a16="http://schemas.microsoft.com/office/drawing/2014/main" id="{618F9F85-33FF-0A28-A77B-863718F9F19C}"/>
                </a:ext>
              </a:extLst>
            </p:cNvPr>
            <p:cNvGrpSpPr/>
            <p:nvPr/>
          </p:nvGrpSpPr>
          <p:grpSpPr>
            <a:xfrm>
              <a:off x="1193046" y="1874520"/>
              <a:ext cx="1983600" cy="1249987"/>
              <a:chOff x="2299473" y="5421906"/>
              <a:chExt cx="1983600" cy="1249987"/>
            </a:xfrm>
          </p:grpSpPr>
          <p:sp>
            <p:nvSpPr>
              <p:cNvPr id="6" name="Rectangle 5">
                <a:extLst>
                  <a:ext uri="{FF2B5EF4-FFF2-40B4-BE49-F238E27FC236}">
                    <a16:creationId xmlns:a16="http://schemas.microsoft.com/office/drawing/2014/main" id="{C63ED3D7-3F05-586E-31C5-27CC79187AA2}"/>
                  </a:ext>
                </a:extLst>
              </p:cNvPr>
              <p:cNvSpPr/>
              <p:nvPr/>
            </p:nvSpPr>
            <p:spPr>
              <a:xfrm>
                <a:off x="2299473"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CC79489-2CD4-376D-62B3-6651AEAA5E92}"/>
                  </a:ext>
                </a:extLst>
              </p:cNvPr>
              <p:cNvGrpSpPr/>
              <p:nvPr/>
            </p:nvGrpSpPr>
            <p:grpSpPr>
              <a:xfrm>
                <a:off x="2299473" y="5454756"/>
                <a:ext cx="1983600" cy="1217137"/>
                <a:chOff x="2299474" y="5333616"/>
                <a:chExt cx="1325269" cy="1217137"/>
              </a:xfrm>
            </p:grpSpPr>
            <p:sp>
              <p:nvSpPr>
                <p:cNvPr id="10" name="Rectangle 9">
                  <a:extLst>
                    <a:ext uri="{FF2B5EF4-FFF2-40B4-BE49-F238E27FC236}">
                      <a16:creationId xmlns:a16="http://schemas.microsoft.com/office/drawing/2014/main" id="{B2B007E9-C2AE-4856-8BB6-616B0A5D58DF}"/>
                    </a:ext>
                  </a:extLst>
                </p:cNvPr>
                <p:cNvSpPr/>
                <p:nvPr/>
              </p:nvSpPr>
              <p:spPr>
                <a:xfrm>
                  <a:off x="2299475" y="5707545"/>
                  <a:ext cx="1325268"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Speakers</a:t>
                  </a:r>
                </a:p>
                <a:p>
                  <a:pPr algn="ctr">
                    <a:tabLst>
                      <a:tab pos="1255713" algn="l"/>
                    </a:tabLst>
                  </a:pPr>
                  <a:r>
                    <a:rPr lang="en-US" sz="1400" dirty="0">
                      <a:solidFill>
                        <a:schemeClr val="tx1"/>
                      </a:solidFill>
                    </a:rPr>
                    <a:t>Parties</a:t>
                  </a:r>
                </a:p>
                <a:p>
                  <a:pPr algn="ctr">
                    <a:tabLst>
                      <a:tab pos="1255713" algn="l"/>
                    </a:tabLst>
                  </a:pPr>
                  <a:r>
                    <a:rPr lang="en-US" sz="1400" dirty="0">
                      <a:solidFill>
                        <a:schemeClr val="tx1"/>
                      </a:solidFill>
                    </a:rPr>
                    <a:t>Topics</a:t>
                  </a:r>
                </a:p>
              </p:txBody>
            </p:sp>
            <p:sp>
              <p:nvSpPr>
                <p:cNvPr id="11" name="Arrow: Left-Right 10">
                  <a:extLst>
                    <a:ext uri="{FF2B5EF4-FFF2-40B4-BE49-F238E27FC236}">
                      <a16:creationId xmlns:a16="http://schemas.microsoft.com/office/drawing/2014/main" id="{2B3B8204-A789-33B1-64CA-69BAEE3A9886}"/>
                    </a:ext>
                  </a:extLst>
                </p:cNvPr>
                <p:cNvSpPr/>
                <p:nvPr/>
              </p:nvSpPr>
              <p:spPr>
                <a:xfrm>
                  <a:off x="2299474" y="5333616"/>
                  <a:ext cx="1325268"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Nodes</a:t>
                  </a:r>
                </a:p>
              </p:txBody>
            </p:sp>
          </p:grpSp>
        </p:grpSp>
        <p:grpSp>
          <p:nvGrpSpPr>
            <p:cNvPr id="19" name="Group 18">
              <a:extLst>
                <a:ext uri="{FF2B5EF4-FFF2-40B4-BE49-F238E27FC236}">
                  <a16:creationId xmlns:a16="http://schemas.microsoft.com/office/drawing/2014/main" id="{D9D6BDFC-3606-1B18-40C4-8517474893CE}"/>
                </a:ext>
              </a:extLst>
            </p:cNvPr>
            <p:cNvGrpSpPr/>
            <p:nvPr/>
          </p:nvGrpSpPr>
          <p:grpSpPr>
            <a:xfrm>
              <a:off x="1193046" y="3429000"/>
              <a:ext cx="1983600" cy="1249987"/>
              <a:chOff x="5103588" y="5421906"/>
              <a:chExt cx="1983600" cy="1249987"/>
            </a:xfrm>
          </p:grpSpPr>
          <p:sp>
            <p:nvSpPr>
              <p:cNvPr id="7" name="Rectangle 6">
                <a:extLst>
                  <a:ext uri="{FF2B5EF4-FFF2-40B4-BE49-F238E27FC236}">
                    <a16:creationId xmlns:a16="http://schemas.microsoft.com/office/drawing/2014/main" id="{5E274B16-D068-879E-8F07-A3543C8B3E80}"/>
                  </a:ext>
                </a:extLst>
              </p:cNvPr>
              <p:cNvSpPr/>
              <p:nvPr/>
            </p:nvSpPr>
            <p:spPr>
              <a:xfrm>
                <a:off x="5103588"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DD54637-59DF-125B-45E2-6FA151845525}"/>
                  </a:ext>
                </a:extLst>
              </p:cNvPr>
              <p:cNvGrpSpPr/>
              <p:nvPr/>
            </p:nvGrpSpPr>
            <p:grpSpPr>
              <a:xfrm>
                <a:off x="5103588" y="5454756"/>
                <a:ext cx="1983600" cy="1217137"/>
                <a:chOff x="3704776" y="5333616"/>
                <a:chExt cx="1984825" cy="1217137"/>
              </a:xfrm>
            </p:grpSpPr>
            <p:sp>
              <p:nvSpPr>
                <p:cNvPr id="13" name="Rectangle 12">
                  <a:extLst>
                    <a:ext uri="{FF2B5EF4-FFF2-40B4-BE49-F238E27FC236}">
                      <a16:creationId xmlns:a16="http://schemas.microsoft.com/office/drawing/2014/main" id="{C1E9A3DD-5422-2E56-627F-904FB37EC21E}"/>
                    </a:ext>
                  </a:extLst>
                </p:cNvPr>
                <p:cNvSpPr/>
                <p:nvPr/>
              </p:nvSpPr>
              <p:spPr>
                <a:xfrm>
                  <a:off x="3704777" y="5707545"/>
                  <a:ext cx="1984824"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Spoke about</a:t>
                  </a:r>
                </a:p>
                <a:p>
                  <a:pPr algn="ctr">
                    <a:tabLst>
                      <a:tab pos="1255713" algn="l"/>
                    </a:tabLst>
                  </a:pPr>
                  <a:r>
                    <a:rPr lang="en-US" sz="1400" dirty="0">
                      <a:solidFill>
                        <a:schemeClr val="tx1"/>
                      </a:solidFill>
                    </a:rPr>
                    <a:t>Belongs to</a:t>
                  </a:r>
                </a:p>
                <a:p>
                  <a:pPr algn="ctr">
                    <a:tabLst>
                      <a:tab pos="1255713" algn="l"/>
                    </a:tabLst>
                  </a:pPr>
                  <a:r>
                    <a:rPr lang="en-US" sz="1400" dirty="0">
                      <a:solidFill>
                        <a:schemeClr val="tx1"/>
                      </a:solidFill>
                    </a:rPr>
                    <a:t>Shares topics with</a:t>
                  </a:r>
                </a:p>
              </p:txBody>
            </p:sp>
            <p:sp>
              <p:nvSpPr>
                <p:cNvPr id="14" name="Arrow: Left-Right 13">
                  <a:extLst>
                    <a:ext uri="{FF2B5EF4-FFF2-40B4-BE49-F238E27FC236}">
                      <a16:creationId xmlns:a16="http://schemas.microsoft.com/office/drawing/2014/main" id="{C131AF07-C873-F608-874D-AB11CD89A0E7}"/>
                    </a:ext>
                  </a:extLst>
                </p:cNvPr>
                <p:cNvSpPr/>
                <p:nvPr/>
              </p:nvSpPr>
              <p:spPr>
                <a:xfrm>
                  <a:off x="3704776" y="5333616"/>
                  <a:ext cx="1984824"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Edges</a:t>
                  </a:r>
                </a:p>
              </p:txBody>
            </p:sp>
          </p:grpSp>
        </p:grpSp>
        <p:grpSp>
          <p:nvGrpSpPr>
            <p:cNvPr id="20" name="Group 19">
              <a:extLst>
                <a:ext uri="{FF2B5EF4-FFF2-40B4-BE49-F238E27FC236}">
                  <a16:creationId xmlns:a16="http://schemas.microsoft.com/office/drawing/2014/main" id="{D7BB907A-2E9D-C594-DC5B-10FBE7128931}"/>
                </a:ext>
              </a:extLst>
            </p:cNvPr>
            <p:cNvGrpSpPr/>
            <p:nvPr/>
          </p:nvGrpSpPr>
          <p:grpSpPr>
            <a:xfrm>
              <a:off x="1193046" y="4983480"/>
              <a:ext cx="1984825" cy="1249987"/>
              <a:chOff x="7907702" y="5421906"/>
              <a:chExt cx="1984825" cy="1249987"/>
            </a:xfrm>
          </p:grpSpPr>
          <p:sp>
            <p:nvSpPr>
              <p:cNvPr id="8" name="Rectangle 7">
                <a:extLst>
                  <a:ext uri="{FF2B5EF4-FFF2-40B4-BE49-F238E27FC236}">
                    <a16:creationId xmlns:a16="http://schemas.microsoft.com/office/drawing/2014/main" id="{5297EE26-8E37-BCD8-E94F-D7426B712BB2}"/>
                  </a:ext>
                </a:extLst>
              </p:cNvPr>
              <p:cNvSpPr/>
              <p:nvPr/>
            </p:nvSpPr>
            <p:spPr>
              <a:xfrm>
                <a:off x="7907703" y="5421906"/>
                <a:ext cx="1983599" cy="37140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BC5FBB0D-E556-3CDF-18EE-8A6D297C43FC}"/>
                  </a:ext>
                </a:extLst>
              </p:cNvPr>
              <p:cNvGrpSpPr/>
              <p:nvPr/>
            </p:nvGrpSpPr>
            <p:grpSpPr>
              <a:xfrm>
                <a:off x="7907702" y="5454756"/>
                <a:ext cx="1984825" cy="1217137"/>
                <a:chOff x="5769634" y="5333616"/>
                <a:chExt cx="1984825" cy="1217137"/>
              </a:xfrm>
            </p:grpSpPr>
            <p:sp>
              <p:nvSpPr>
                <p:cNvPr id="16" name="Rectangle 15">
                  <a:extLst>
                    <a:ext uri="{FF2B5EF4-FFF2-40B4-BE49-F238E27FC236}">
                      <a16:creationId xmlns:a16="http://schemas.microsoft.com/office/drawing/2014/main" id="{611D627B-3E89-6837-30DC-B361460FBEF9}"/>
                    </a:ext>
                  </a:extLst>
                </p:cNvPr>
                <p:cNvSpPr/>
                <p:nvPr/>
              </p:nvSpPr>
              <p:spPr>
                <a:xfrm>
                  <a:off x="5769635" y="5707545"/>
                  <a:ext cx="1984824" cy="843208"/>
                </a:xfrm>
                <a:prstGeom prst="rect">
                  <a:avLst/>
                </a:prstGeom>
                <a:solidFill>
                  <a:schemeClr val="bg1">
                    <a:lumMod val="95000"/>
                  </a:schemeClr>
                </a:solidFill>
                <a:ln w="28575">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1255713" algn="l"/>
                    </a:tabLst>
                  </a:pPr>
                  <a:r>
                    <a:rPr lang="en-US" sz="1400" dirty="0">
                      <a:solidFill>
                        <a:schemeClr val="tx1"/>
                      </a:solidFill>
                    </a:rPr>
                    <a:t>Speaker-Cluster</a:t>
                  </a:r>
                </a:p>
                <a:p>
                  <a:pPr algn="ctr">
                    <a:tabLst>
                      <a:tab pos="1255713" algn="l"/>
                    </a:tabLst>
                  </a:pPr>
                  <a:r>
                    <a:rPr lang="en-US" sz="1400" dirty="0">
                      <a:solidFill>
                        <a:schemeClr val="tx1"/>
                      </a:solidFill>
                    </a:rPr>
                    <a:t>Party-Cluster</a:t>
                  </a:r>
                </a:p>
                <a:p>
                  <a:pPr algn="ctr">
                    <a:tabLst>
                      <a:tab pos="1255713" algn="l"/>
                    </a:tabLst>
                  </a:pPr>
                  <a:r>
                    <a:rPr lang="en-US" sz="1400" dirty="0">
                      <a:solidFill>
                        <a:schemeClr val="tx1"/>
                      </a:solidFill>
                    </a:rPr>
                    <a:t>Speaker-Speaker</a:t>
                  </a:r>
                </a:p>
              </p:txBody>
            </p:sp>
            <p:sp>
              <p:nvSpPr>
                <p:cNvPr id="17" name="Arrow: Left-Right 16">
                  <a:extLst>
                    <a:ext uri="{FF2B5EF4-FFF2-40B4-BE49-F238E27FC236}">
                      <a16:creationId xmlns:a16="http://schemas.microsoft.com/office/drawing/2014/main" id="{8BEB5A92-90D3-4CD4-7BD5-DF1EE9928923}"/>
                    </a:ext>
                  </a:extLst>
                </p:cNvPr>
                <p:cNvSpPr/>
                <p:nvPr/>
              </p:nvSpPr>
              <p:spPr>
                <a:xfrm>
                  <a:off x="5769634" y="5333616"/>
                  <a:ext cx="1984824" cy="31892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ea typeface="Calibri" panose="020F0502020204030204" pitchFamily="34" charset="0"/>
                      <a:cs typeface="Calibri" panose="020F0502020204030204" pitchFamily="34" charset="0"/>
                      <a:sym typeface="Calibri" panose="020F0502020204030204" pitchFamily="34" charset="0"/>
                    </a:rPr>
                    <a:t>Core Networks</a:t>
                  </a:r>
                </a:p>
              </p:txBody>
            </p:sp>
          </p:grpSp>
        </p:grpSp>
      </p:grpSp>
      <p:grpSp>
        <p:nvGrpSpPr>
          <p:cNvPr id="27" name="Group 26">
            <a:extLst>
              <a:ext uri="{FF2B5EF4-FFF2-40B4-BE49-F238E27FC236}">
                <a16:creationId xmlns:a16="http://schemas.microsoft.com/office/drawing/2014/main" id="{75B87A40-AF53-898D-4E73-4A7B85508B6C}"/>
              </a:ext>
            </a:extLst>
          </p:cNvPr>
          <p:cNvGrpSpPr/>
          <p:nvPr/>
        </p:nvGrpSpPr>
        <p:grpSpPr>
          <a:xfrm>
            <a:off x="3552875" y="1911343"/>
            <a:ext cx="422594" cy="4320000"/>
            <a:chOff x="3508333" y="-525700"/>
            <a:chExt cx="422594" cy="4320000"/>
          </a:xfrm>
        </p:grpSpPr>
        <p:cxnSp>
          <p:nvCxnSpPr>
            <p:cNvPr id="22" name="Straight Connector 119">
              <a:extLst>
                <a:ext uri="{FF2B5EF4-FFF2-40B4-BE49-F238E27FC236}">
                  <a16:creationId xmlns:a16="http://schemas.microsoft.com/office/drawing/2014/main" id="{2D72E752-518B-D624-1712-EC7BF4061936}"/>
                </a:ext>
              </a:extLst>
            </p:cNvPr>
            <p:cNvCxnSpPr/>
            <p:nvPr/>
          </p:nvCxnSpPr>
          <p:spPr>
            <a:xfrm flipV="1">
              <a:off x="3719634" y="-525700"/>
              <a:ext cx="0" cy="4320000"/>
            </a:xfrm>
            <a:prstGeom prst="line">
              <a:avLst/>
            </a:prstGeom>
            <a:ln w="19050"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3" name="Group 120">
              <a:extLst>
                <a:ext uri="{FF2B5EF4-FFF2-40B4-BE49-F238E27FC236}">
                  <a16:creationId xmlns:a16="http://schemas.microsoft.com/office/drawing/2014/main" id="{BF810361-A216-804F-3FB3-0B53BC83918C}"/>
                </a:ext>
              </a:extLst>
            </p:cNvPr>
            <p:cNvGrpSpPr/>
            <p:nvPr/>
          </p:nvGrpSpPr>
          <p:grpSpPr>
            <a:xfrm flipV="1">
              <a:off x="3508333" y="1438258"/>
              <a:ext cx="422594" cy="392084"/>
              <a:chOff x="5942914" y="3833745"/>
              <a:chExt cx="306171" cy="306910"/>
            </a:xfrm>
          </p:grpSpPr>
          <p:sp>
            <p:nvSpPr>
              <p:cNvPr id="24" name="Freeform 94">
                <a:extLst>
                  <a:ext uri="{FF2B5EF4-FFF2-40B4-BE49-F238E27FC236}">
                    <a16:creationId xmlns:a16="http://schemas.microsoft.com/office/drawing/2014/main" id="{869BFB4E-457E-788C-F0FD-068E1B152790}"/>
                  </a:ext>
                </a:extLst>
              </p:cNvPr>
              <p:cNvSpPr>
                <a:spLocks/>
              </p:cNvSpPr>
              <p:nvPr/>
            </p:nvSpPr>
            <p:spPr bwMode="gray">
              <a:xfrm>
                <a:off x="594291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rgbClr val="211A52"/>
              </a:solidFill>
              <a:ln>
                <a:solidFill>
                  <a:schemeClr val="bg1"/>
                </a:solidFill>
              </a:ln>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sp>
            <p:nvSpPr>
              <p:cNvPr id="25" name="Freeform 95">
                <a:extLst>
                  <a:ext uri="{FF2B5EF4-FFF2-40B4-BE49-F238E27FC236}">
                    <a16:creationId xmlns:a16="http://schemas.microsoft.com/office/drawing/2014/main" id="{36E5D75E-5EBA-64CC-9A1F-BF0CB67F0988}"/>
                  </a:ext>
                </a:extLst>
              </p:cNvPr>
              <p:cNvSpPr>
                <a:spLocks/>
              </p:cNvSpPr>
              <p:nvPr/>
            </p:nvSpPr>
            <p:spPr bwMode="gray">
              <a:xfrm>
                <a:off x="605934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400" dirty="0">
                  <a:solidFill>
                    <a:srgbClr val="6E6F73"/>
                  </a:solidFill>
                </a:endParaRPr>
              </a:p>
            </p:txBody>
          </p:sp>
        </p:grpSp>
      </p:grpSp>
    </p:spTree>
    <p:extLst>
      <p:ext uri="{BB962C8B-B14F-4D97-AF65-F5344CB8AC3E}">
        <p14:creationId xmlns:p14="http://schemas.microsoft.com/office/powerpoint/2010/main" val="229847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CF2E-FE97-46BA-A828-47303AC3FF1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E9F39A1-C66B-1752-F0B4-1E1026F902A7}"/>
              </a:ext>
            </a:extLst>
          </p:cNvPr>
          <p:cNvSpPr>
            <a:spLocks noGrp="1"/>
          </p:cNvSpPr>
          <p:nvPr>
            <p:ph type="body" sz="quarter" idx="13"/>
          </p:nvPr>
        </p:nvSpPr>
        <p:spPr>
          <a:xfrm>
            <a:off x="480357" y="78100"/>
            <a:ext cx="1819117" cy="282204"/>
          </a:xfrm>
        </p:spPr>
        <p:txBody>
          <a:bodyPr/>
          <a:lstStyle/>
          <a:p>
            <a:r>
              <a:rPr lang="en-US" dirty="0"/>
              <a:t>Analysis &amp; Results</a:t>
            </a:r>
          </a:p>
        </p:txBody>
      </p:sp>
      <p:pic>
        <p:nvPicPr>
          <p:cNvPr id="9218" name="Picture 2" descr="Keine Beschreibung verfügbar.">
            <a:extLst>
              <a:ext uri="{FF2B5EF4-FFF2-40B4-BE49-F238E27FC236}">
                <a16:creationId xmlns:a16="http://schemas.microsoft.com/office/drawing/2014/main" id="{DD85B016-D53B-AF67-71A9-F5E6047F5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0"/>
            <a:ext cx="8004175" cy="68580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6AD662-EE8F-1FC9-6889-17C38B6574DA}"/>
              </a:ext>
            </a:extLst>
          </p:cNvPr>
          <p:cNvSpPr>
            <a:spLocks noGrp="1"/>
          </p:cNvSpPr>
          <p:nvPr>
            <p:ph type="title"/>
          </p:nvPr>
        </p:nvSpPr>
        <p:spPr>
          <a:xfrm>
            <a:off x="566631" y="657226"/>
            <a:ext cx="3534101" cy="736145"/>
          </a:xfrm>
        </p:spPr>
        <p:txBody>
          <a:bodyPr/>
          <a:lstStyle/>
          <a:p>
            <a:r>
              <a:rPr lang="en-US" sz="3200" dirty="0"/>
              <a:t>Who talks about what</a:t>
            </a:r>
          </a:p>
        </p:txBody>
      </p:sp>
      <p:sp>
        <p:nvSpPr>
          <p:cNvPr id="3" name="Text Placeholder 2">
            <a:extLst>
              <a:ext uri="{FF2B5EF4-FFF2-40B4-BE49-F238E27FC236}">
                <a16:creationId xmlns:a16="http://schemas.microsoft.com/office/drawing/2014/main" id="{50767918-4406-93C3-664B-C9902D33F5C8}"/>
              </a:ext>
            </a:extLst>
          </p:cNvPr>
          <p:cNvSpPr>
            <a:spLocks noGrp="1"/>
          </p:cNvSpPr>
          <p:nvPr>
            <p:ph type="body" sz="quarter" idx="12"/>
          </p:nvPr>
        </p:nvSpPr>
        <p:spPr>
          <a:xfrm>
            <a:off x="480357" y="1849902"/>
            <a:ext cx="3534100" cy="4017497"/>
          </a:xfrm>
        </p:spPr>
        <p:txBody>
          <a:bodyPr numCol="1">
            <a:normAutofit fontScale="77500" lnSpcReduction="20000"/>
          </a:bodyPr>
          <a:lstStyle/>
          <a:p>
            <a:pPr marL="0" indent="0">
              <a:buNone/>
            </a:pPr>
            <a:r>
              <a:rPr lang="en-US" b="1" dirty="0"/>
              <a:t>What it represents</a:t>
            </a:r>
            <a:endParaRPr lang="en-US" dirty="0"/>
          </a:p>
          <a:p>
            <a:r>
              <a:rPr lang="en-US" dirty="0"/>
              <a:t>Bipartite graph connecting MEPs to LLM-derived topic clusters.</a:t>
            </a:r>
          </a:p>
          <a:p>
            <a:r>
              <a:rPr lang="en-US" dirty="0"/>
              <a:t>Edge = speaker discussed the topic at least once (weighted by frequency).</a:t>
            </a:r>
          </a:p>
          <a:p>
            <a:pPr marL="0" indent="0">
              <a:buNone/>
            </a:pPr>
            <a:r>
              <a:rPr lang="en-US" b="1" dirty="0"/>
              <a:t>Key insights</a:t>
            </a:r>
            <a:endParaRPr lang="en-US" dirty="0"/>
          </a:p>
          <a:p>
            <a:r>
              <a:rPr lang="en-US" dirty="0"/>
              <a:t>A few highly active </a:t>
            </a:r>
            <a:r>
              <a:rPr lang="en-US" i="1" dirty="0"/>
              <a:t>generalist</a:t>
            </a:r>
            <a:r>
              <a:rPr lang="en-US" dirty="0"/>
              <a:t> MEPs dominate debate space – </a:t>
            </a:r>
            <a:r>
              <a:rPr lang="en-US" i="1" dirty="0"/>
              <a:t>Ladislav </a:t>
            </a:r>
            <a:r>
              <a:rPr lang="en-US" i="1" dirty="0" err="1"/>
              <a:t>Ilčić</a:t>
            </a:r>
            <a:r>
              <a:rPr lang="en-US" i="1" dirty="0"/>
              <a:t>, Janusz Wojciechowski, Gunnar Beck, Roberta Metsola, Jaak Madison</a:t>
            </a:r>
            <a:r>
              <a:rPr lang="en-US" dirty="0"/>
              <a:t>.</a:t>
            </a:r>
          </a:p>
          <a:p>
            <a:r>
              <a:rPr lang="en-US" dirty="0"/>
              <a:t>These figures score highest in degree, closeness, and betweenness centrality → broad thematic reach and “bridge” positions.</a:t>
            </a:r>
          </a:p>
          <a:p>
            <a:r>
              <a:rPr lang="en-US" dirty="0"/>
              <a:t>Core topics such as </a:t>
            </a:r>
            <a:r>
              <a:rPr lang="en-US" b="1" dirty="0"/>
              <a:t>EU Governance &amp; Rule of Law</a:t>
            </a:r>
            <a:r>
              <a:rPr lang="en-US" dirty="0"/>
              <a:t>, </a:t>
            </a:r>
            <a:r>
              <a:rPr lang="en-US" b="1" dirty="0"/>
              <a:t>Economy &amp; Finance</a:t>
            </a:r>
            <a:r>
              <a:rPr lang="en-US" dirty="0"/>
              <a:t>, and </a:t>
            </a:r>
            <a:r>
              <a:rPr lang="en-US" b="1" dirty="0"/>
              <a:t>Foreign Policy</a:t>
            </a:r>
            <a:r>
              <a:rPr lang="en-US" dirty="0"/>
              <a:t> act as central hubs linking most debates.</a:t>
            </a:r>
          </a:p>
        </p:txBody>
      </p:sp>
    </p:spTree>
    <p:extLst>
      <p:ext uri="{BB962C8B-B14F-4D97-AF65-F5344CB8AC3E}">
        <p14:creationId xmlns:p14="http://schemas.microsoft.com/office/powerpoint/2010/main" val="333584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37011-43B5-752D-A436-1F9CCBCD8F4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4A86DEF-E576-B52E-B0C0-8CE614577E85}"/>
              </a:ext>
            </a:extLst>
          </p:cNvPr>
          <p:cNvSpPr>
            <a:spLocks noGrp="1"/>
          </p:cNvSpPr>
          <p:nvPr>
            <p:ph type="body" sz="quarter" idx="13"/>
          </p:nvPr>
        </p:nvSpPr>
        <p:spPr>
          <a:xfrm>
            <a:off x="480357" y="78100"/>
            <a:ext cx="1819117" cy="282204"/>
          </a:xfrm>
        </p:spPr>
        <p:txBody>
          <a:bodyPr/>
          <a:lstStyle/>
          <a:p>
            <a:r>
              <a:rPr lang="en-US" dirty="0"/>
              <a:t>Analysis &amp; Results</a:t>
            </a:r>
          </a:p>
        </p:txBody>
      </p:sp>
      <p:pic>
        <p:nvPicPr>
          <p:cNvPr id="3" name="Picture 2" descr="Keine Beschreibung verfügbar.">
            <a:extLst>
              <a:ext uri="{FF2B5EF4-FFF2-40B4-BE49-F238E27FC236}">
                <a16:creationId xmlns:a16="http://schemas.microsoft.com/office/drawing/2014/main" id="{ECB429EC-B95D-6D06-CCCB-419D4921C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0"/>
            <a:ext cx="8004175" cy="68580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7F8011-6E7C-76CC-49B8-4B95A1ED0A93}"/>
              </a:ext>
            </a:extLst>
          </p:cNvPr>
          <p:cNvSpPr>
            <a:spLocks noGrp="1"/>
          </p:cNvSpPr>
          <p:nvPr>
            <p:ph type="title"/>
          </p:nvPr>
        </p:nvSpPr>
        <p:spPr>
          <a:xfrm>
            <a:off x="566631" y="657226"/>
            <a:ext cx="3621194" cy="736145"/>
          </a:xfrm>
        </p:spPr>
        <p:txBody>
          <a:bodyPr/>
          <a:lstStyle/>
          <a:p>
            <a:r>
              <a:rPr lang="en-US" sz="3200" dirty="0"/>
              <a:t>How parties focus</a:t>
            </a:r>
          </a:p>
        </p:txBody>
      </p:sp>
      <p:sp>
        <p:nvSpPr>
          <p:cNvPr id="5" name="Text Placeholder 2">
            <a:extLst>
              <a:ext uri="{FF2B5EF4-FFF2-40B4-BE49-F238E27FC236}">
                <a16:creationId xmlns:a16="http://schemas.microsoft.com/office/drawing/2014/main" id="{71B28293-E5E6-2B49-46BE-920229E131B4}"/>
              </a:ext>
            </a:extLst>
          </p:cNvPr>
          <p:cNvSpPr>
            <a:spLocks noGrp="1"/>
          </p:cNvSpPr>
          <p:nvPr>
            <p:ph type="body" sz="quarter" idx="12"/>
          </p:nvPr>
        </p:nvSpPr>
        <p:spPr>
          <a:xfrm>
            <a:off x="480356" y="1849902"/>
            <a:ext cx="3564105" cy="4017497"/>
          </a:xfrm>
        </p:spPr>
        <p:txBody>
          <a:bodyPr numCol="1">
            <a:noAutofit/>
          </a:bodyPr>
          <a:lstStyle/>
          <a:p>
            <a:pPr marL="0" indent="0">
              <a:buNone/>
            </a:pPr>
            <a:r>
              <a:rPr lang="en-US" sz="1200" b="1" dirty="0"/>
              <a:t>What it represents</a:t>
            </a:r>
            <a:endParaRPr lang="en-US" sz="1200" dirty="0"/>
          </a:p>
          <a:p>
            <a:r>
              <a:rPr lang="en-US" sz="1200" dirty="0"/>
              <a:t>Three-mode network combining political groups, individual speakers, and thematic clusters.</a:t>
            </a:r>
          </a:p>
          <a:p>
            <a:r>
              <a:rPr lang="en-US" sz="1200" dirty="0"/>
              <a:t>Visualizes how parties allocate speaking activity across issues.</a:t>
            </a:r>
          </a:p>
          <a:p>
            <a:pPr marL="0" indent="0">
              <a:buNone/>
            </a:pPr>
            <a:r>
              <a:rPr lang="en-US" sz="1200" b="1" dirty="0"/>
              <a:t>Key insights</a:t>
            </a:r>
            <a:endParaRPr lang="en-US" sz="1200" dirty="0"/>
          </a:p>
          <a:p>
            <a:r>
              <a:rPr lang="en-US" sz="1200" b="1" dirty="0"/>
              <a:t>S&amp;D</a:t>
            </a:r>
            <a:r>
              <a:rPr lang="en-US" sz="1200" dirty="0"/>
              <a:t> emerges as the most central and thematically diversified group.</a:t>
            </a:r>
          </a:p>
          <a:p>
            <a:r>
              <a:rPr lang="en-US" sz="1200" b="1" dirty="0"/>
              <a:t>PPE</a:t>
            </a:r>
            <a:r>
              <a:rPr lang="en-US" sz="1200" dirty="0"/>
              <a:t> and </a:t>
            </a:r>
            <a:r>
              <a:rPr lang="en-US" sz="1200" b="1" dirty="0"/>
              <a:t>ECR</a:t>
            </a:r>
            <a:r>
              <a:rPr lang="en-US" sz="1200" dirty="0"/>
              <a:t> also maintain strong cross-cluster presence.</a:t>
            </a:r>
          </a:p>
          <a:p>
            <a:r>
              <a:rPr lang="en-US" sz="1200" dirty="0"/>
              <a:t>Non-attached (N/A) members unexpectedly generate high speech volumes.</a:t>
            </a:r>
          </a:p>
          <a:p>
            <a:r>
              <a:rPr lang="en-US" sz="1200" dirty="0"/>
              <a:t>Bridge topics – </a:t>
            </a:r>
            <a:r>
              <a:rPr lang="en-US" sz="1200" i="1" dirty="0"/>
              <a:t>Governance</a:t>
            </a:r>
            <a:r>
              <a:rPr lang="en-US" sz="1200" dirty="0"/>
              <a:t>, </a:t>
            </a:r>
            <a:r>
              <a:rPr lang="en-US" sz="1200" i="1" dirty="0"/>
              <a:t>Economy</a:t>
            </a:r>
            <a:r>
              <a:rPr lang="en-US" sz="1200" dirty="0"/>
              <a:t>, </a:t>
            </a:r>
            <a:r>
              <a:rPr lang="en-US" sz="1200" i="1" dirty="0"/>
              <a:t>Human Rights</a:t>
            </a:r>
            <a:r>
              <a:rPr lang="en-US" sz="1200" dirty="0"/>
              <a:t> – connect multiple parties, revealing both </a:t>
            </a:r>
            <a:r>
              <a:rPr lang="en-US" sz="1200" b="1" dirty="0"/>
              <a:t>polarization</a:t>
            </a:r>
            <a:r>
              <a:rPr lang="en-US" sz="1200" dirty="0"/>
              <a:t> and </a:t>
            </a:r>
            <a:r>
              <a:rPr lang="en-US" sz="1200" b="1" dirty="0"/>
              <a:t>consensus</a:t>
            </a:r>
            <a:r>
              <a:rPr lang="en-US" sz="1200" dirty="0"/>
              <a:t> zones.</a:t>
            </a:r>
          </a:p>
        </p:txBody>
      </p:sp>
    </p:spTree>
    <p:extLst>
      <p:ext uri="{BB962C8B-B14F-4D97-AF65-F5344CB8AC3E}">
        <p14:creationId xmlns:p14="http://schemas.microsoft.com/office/powerpoint/2010/main" val="3922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66DA-A866-80B2-C377-38F9A5B9716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3C4C9936-F89B-CCDE-9FA2-94A4B95ACCD0}"/>
              </a:ext>
            </a:extLst>
          </p:cNvPr>
          <p:cNvSpPr>
            <a:spLocks noGrp="1"/>
          </p:cNvSpPr>
          <p:nvPr>
            <p:ph type="body" sz="quarter" idx="13"/>
          </p:nvPr>
        </p:nvSpPr>
        <p:spPr>
          <a:xfrm>
            <a:off x="480357" y="78100"/>
            <a:ext cx="1819117" cy="282204"/>
          </a:xfrm>
        </p:spPr>
        <p:txBody>
          <a:bodyPr/>
          <a:lstStyle/>
          <a:p>
            <a:r>
              <a:rPr lang="en-US" dirty="0"/>
              <a:t>Analysis &amp; Results</a:t>
            </a:r>
          </a:p>
        </p:txBody>
      </p:sp>
      <p:pic>
        <p:nvPicPr>
          <p:cNvPr id="3" name="Picture 2" descr="Keine Beschreibung verfügbar.">
            <a:extLst>
              <a:ext uri="{FF2B5EF4-FFF2-40B4-BE49-F238E27FC236}">
                <a16:creationId xmlns:a16="http://schemas.microsoft.com/office/drawing/2014/main" id="{B48C46E3-DDCE-07BB-9981-D799F072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25" y="0"/>
            <a:ext cx="8004175" cy="68580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CDE54A-C431-777E-81DC-91009B45D1A1}"/>
              </a:ext>
            </a:extLst>
          </p:cNvPr>
          <p:cNvSpPr>
            <a:spLocks noGrp="1"/>
          </p:cNvSpPr>
          <p:nvPr>
            <p:ph type="title"/>
          </p:nvPr>
        </p:nvSpPr>
        <p:spPr>
          <a:xfrm>
            <a:off x="566631" y="657226"/>
            <a:ext cx="3484864" cy="736145"/>
          </a:xfrm>
        </p:spPr>
        <p:txBody>
          <a:bodyPr/>
          <a:lstStyle/>
          <a:p>
            <a:r>
              <a:rPr lang="en-US" sz="3200" dirty="0"/>
              <a:t>Who aligns with whom</a:t>
            </a:r>
          </a:p>
        </p:txBody>
      </p:sp>
      <p:sp>
        <p:nvSpPr>
          <p:cNvPr id="5" name="Text Placeholder 2">
            <a:extLst>
              <a:ext uri="{FF2B5EF4-FFF2-40B4-BE49-F238E27FC236}">
                <a16:creationId xmlns:a16="http://schemas.microsoft.com/office/drawing/2014/main" id="{45821291-11D7-DD5A-7A24-C1E5757EBAAC}"/>
              </a:ext>
            </a:extLst>
          </p:cNvPr>
          <p:cNvSpPr>
            <a:spLocks noGrp="1"/>
          </p:cNvSpPr>
          <p:nvPr>
            <p:ph type="body" sz="quarter" idx="12"/>
          </p:nvPr>
        </p:nvSpPr>
        <p:spPr>
          <a:xfrm>
            <a:off x="480357" y="1849902"/>
            <a:ext cx="3359408" cy="4017497"/>
          </a:xfrm>
        </p:spPr>
        <p:txBody>
          <a:bodyPr numCol="1">
            <a:normAutofit fontScale="77500" lnSpcReduction="20000"/>
          </a:bodyPr>
          <a:lstStyle/>
          <a:p>
            <a:pPr marL="0" indent="0">
              <a:buNone/>
            </a:pPr>
            <a:r>
              <a:rPr lang="en-US" b="1" dirty="0"/>
              <a:t>What it represents</a:t>
            </a:r>
            <a:endParaRPr lang="en-US" dirty="0"/>
          </a:p>
          <a:p>
            <a:r>
              <a:rPr lang="en-US" dirty="0"/>
              <a:t>One-mode projection linking MEPs who share topic clusters.</a:t>
            </a:r>
          </a:p>
          <a:p>
            <a:r>
              <a:rPr lang="en-US" dirty="0"/>
              <a:t>Captures similarity of issue portfolios and informal thematic alliances.</a:t>
            </a:r>
          </a:p>
          <a:p>
            <a:pPr marL="0" indent="0">
              <a:buNone/>
            </a:pPr>
            <a:r>
              <a:rPr lang="en-US" b="1" dirty="0"/>
              <a:t>Key insights</a:t>
            </a:r>
            <a:endParaRPr lang="en-US" dirty="0"/>
          </a:p>
          <a:p>
            <a:r>
              <a:rPr lang="en-US" dirty="0"/>
              <a:t>Ladislav </a:t>
            </a:r>
            <a:r>
              <a:rPr lang="en-US" dirty="0" err="1"/>
              <a:t>Ilčić</a:t>
            </a:r>
            <a:r>
              <a:rPr lang="en-US" dirty="0"/>
              <a:t> again ranks as the most central node across all measures.</a:t>
            </a:r>
          </a:p>
          <a:p>
            <a:r>
              <a:rPr lang="en-US" dirty="0"/>
              <a:t>Other major bridges: </a:t>
            </a:r>
            <a:r>
              <a:rPr lang="en-US" i="1" dirty="0"/>
              <a:t>Angel </a:t>
            </a:r>
            <a:r>
              <a:rPr lang="en-US" i="1" dirty="0" err="1"/>
              <a:t>Dzhambazki</a:t>
            </a:r>
            <a:r>
              <a:rPr lang="en-US" i="1" dirty="0"/>
              <a:t>, Othmar Karas, Milan </a:t>
            </a:r>
            <a:r>
              <a:rPr lang="en-US" i="1" dirty="0" err="1"/>
              <a:t>Uhrík</a:t>
            </a:r>
            <a:r>
              <a:rPr lang="en-US" i="1" dirty="0"/>
              <a:t>, Roberta Metsola</a:t>
            </a:r>
            <a:r>
              <a:rPr lang="en-US" dirty="0"/>
              <a:t>.</a:t>
            </a:r>
          </a:p>
          <a:p>
            <a:r>
              <a:rPr lang="en-US" dirty="0"/>
              <a:t>Clear community clusters form around thematic interests; bridge speakers link otherwise disconnected groups → key “information brokers” in the debate ecosystem.</a:t>
            </a:r>
          </a:p>
        </p:txBody>
      </p:sp>
    </p:spTree>
    <p:extLst>
      <p:ext uri="{BB962C8B-B14F-4D97-AF65-F5344CB8AC3E}">
        <p14:creationId xmlns:p14="http://schemas.microsoft.com/office/powerpoint/2010/main" val="19815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YNAMICLOCATIONFLOWPENTAGON" val="FW"/>
  <p:tag name="FLOWPENTAGONPOS_" val="336,0207_104,4999"/>
  <p:tag name="FLOWPENTAGONBOTTOM_" val="478,8002_135,681"/>
</p:tagLst>
</file>

<file path=ppt/tags/tag2.xml><?xml version="1.0" encoding="utf-8"?>
<p:tagLst xmlns:a="http://schemas.openxmlformats.org/drawingml/2006/main" xmlns:r="http://schemas.openxmlformats.org/officeDocument/2006/relationships" xmlns:p="http://schemas.openxmlformats.org/presentationml/2006/main">
  <p:tag name="DYNAMICLOCATIONFLOWPENTAGON" val="FW"/>
  <p:tag name="FLOWPENTAGONPOS_" val="480,2882_104,4999"/>
  <p:tag name="FLOWPENTAGONBOTTOM_" val="623,0676_135,681"/>
</p:tagLst>
</file>

<file path=ppt/tags/tag3.xml><?xml version="1.0" encoding="utf-8"?>
<p:tagLst xmlns:a="http://schemas.openxmlformats.org/drawingml/2006/main" xmlns:r="http://schemas.openxmlformats.org/officeDocument/2006/relationships" xmlns:p="http://schemas.openxmlformats.org/presentationml/2006/main">
  <p:tag name="DYNAMICLOCATIONFLOWPENTAGON" val="FW"/>
  <p:tag name="FLOWPENTAGONPOS_" val="624,5556_104,4999"/>
  <p:tag name="FLOWPENTAGONBOTTOM_" val="767,3351_135,681"/>
</p:tagLst>
</file>

<file path=ppt/tags/tag4.xml><?xml version="1.0" encoding="utf-8"?>
<p:tagLst xmlns:a="http://schemas.openxmlformats.org/drawingml/2006/main" xmlns:r="http://schemas.openxmlformats.org/officeDocument/2006/relationships" xmlns:p="http://schemas.openxmlformats.org/presentationml/2006/main">
  <p:tag name="DYNAMICLOCATIONFLOWPENTAGON" val="FW"/>
  <p:tag name="FLOWPENTAGONPOS_" val="47,46103_104,4999"/>
  <p:tag name="FLOWPENTAGONBOTTOM_" val="190,2405_135,681"/>
</p:tagLst>
</file>

<file path=ppt/tags/tag5.xml><?xml version="1.0" encoding="utf-8"?>
<p:tagLst xmlns:a="http://schemas.openxmlformats.org/drawingml/2006/main" xmlns:r="http://schemas.openxmlformats.org/officeDocument/2006/relationships" xmlns:p="http://schemas.openxmlformats.org/presentationml/2006/main">
  <p:tag name="DYNAMICLOCATIONFLOWPENTAGON" val="FW"/>
  <p:tag name="FLOWPENTAGONPOS_" val="191,7532_104,4999"/>
  <p:tag name="FLOWPENTAGONBOTTOM_" val="334,5327_135,681"/>
</p:tagLst>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effectLst/>
      </a:spPr>
      <a:bodyPr vert="horz" lIns="0" tIns="0" rIns="0" bIns="0" rtlCol="0" anchor="t" anchorCtr="0">
        <a:noAutofit/>
      </a:bodyPr>
      <a:lstStyle>
        <a:defPPr>
          <a:defRPr dirty="0" smtClean="0"/>
        </a:defPPr>
      </a:lstStyle>
    </a:txDef>
  </a:objectDefaults>
  <a:extraClrSchemeLst/>
  <a:extLst>
    <a:ext uri="{05A4C25C-085E-4340-85A3-A5531E510DB2}">
      <thm15:themeFamily xmlns:thm15="http://schemas.microsoft.com/office/thememl/2012/main" name="Præsentation1" id="{40455826-27B1-457B-8349-59EB3A02C2EE}" vid="{9559D153-003A-4FDA-8AD8-4396A314D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A22A7C037CAFD458F3CBDBEC66A8AEB" ma:contentTypeVersion="4" ma:contentTypeDescription="Opret et nyt dokument." ma:contentTypeScope="" ma:versionID="9cf6bb1960693eb791aa8b3782dc3ec6">
  <xsd:schema xmlns:xsd="http://www.w3.org/2001/XMLSchema" xmlns:xs="http://www.w3.org/2001/XMLSchema" xmlns:p="http://schemas.microsoft.com/office/2006/metadata/properties" xmlns:ns2="5ad8a5bc-2d2b-4abe-8eb6-39b581242dad" targetNamespace="http://schemas.microsoft.com/office/2006/metadata/properties" ma:root="true" ma:fieldsID="b49f0b7b2494948a6146211ff91f872c" ns2:_="">
    <xsd:import namespace="5ad8a5bc-2d2b-4abe-8eb6-39b581242d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8a5bc-2d2b-4abe-8eb6-39b581242d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6BEDFF-B46D-474A-AAE5-CC4E5A8CA4B0}">
  <ds:schemaRefs>
    <ds:schemaRef ds:uri="5ad8a5bc-2d2b-4abe-8eb6-39b581242d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3.xml><?xml version="1.0" encoding="utf-8"?>
<ds:datastoreItem xmlns:ds="http://schemas.openxmlformats.org/officeDocument/2006/customXml" ds:itemID="{53603602-65E0-48FA-BF06-563C46D1CC25}">
  <ds:schemaRefs>
    <ds:schemaRef ds:uri="http://schemas.microsoft.com/office/infopath/2007/PartnerControl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5ad8a5bc-2d2b-4abe-8eb6-39b581242dad"/>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941782_aau-16_9-arial-uk (2)</Template>
  <TotalTime>20</TotalTime>
  <Words>1944</Words>
  <Application>Microsoft Office PowerPoint</Application>
  <PresentationFormat>Widescreen</PresentationFormat>
  <Paragraphs>278</Paragraphs>
  <Slides>14</Slides>
  <Notes>13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(Body)</vt:lpstr>
      <vt:lpstr>Barlow</vt:lpstr>
      <vt:lpstr>Calibri</vt:lpstr>
      <vt:lpstr>AAU PowerPoint</vt:lpstr>
      <vt:lpstr>LLM enabled Network Analysis of EU Debates 14.11.2025</vt:lpstr>
      <vt:lpstr>Agenda</vt:lpstr>
      <vt:lpstr>From Speeches to Networks: Understanding Discourse in the European Parliament.</vt:lpstr>
      <vt:lpstr>EU-Debates data sets contains speeches ad interventions across languages </vt:lpstr>
      <vt:lpstr>Our 5-Step pipeline leads to interpretable results </vt:lpstr>
      <vt:lpstr>Overall Network</vt:lpstr>
      <vt:lpstr>Who talks about what</vt:lpstr>
      <vt:lpstr>How parties focus</vt:lpstr>
      <vt:lpstr>Who aligns with whom</vt:lpstr>
      <vt:lpstr>Key limitations of our analysis</vt:lpstr>
      <vt:lpstr>Conclusion</vt:lpstr>
      <vt:lpstr>Discussion</vt:lpstr>
      <vt:lpstr>Appendix</vt:lpstr>
      <vt:lpstr>Developing model architecture for our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NAME OF PRESENTATION</dc:title>
  <dc:creator>Lotte Sølvkær</dc:creator>
  <cp:lastModifiedBy>Faraiba Farnan Tabinda</cp:lastModifiedBy>
  <cp:revision>7</cp:revision>
  <cp:lastPrinted>2017-03-09T03:48:56Z</cp:lastPrinted>
  <dcterms:created xsi:type="dcterms:W3CDTF">2024-06-13T08:56:47Z</dcterms:created>
  <dcterms:modified xsi:type="dcterms:W3CDTF">2025-11-14T00:54:02Z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0x0101008A22A7C037CAFD458F3CBDBEC66A8AEB</vt:lpwstr>
  </property>
</Properties>
</file>